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821" r:id="rId8"/>
    <p:sldMasterId id="2147483960"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handoutMasterIdLst>
    <p:handoutMasterId r:id="rId49"/>
  </p:handoutMasterIdLst>
  <p:sldIdLst>
    <p:sldId id="300"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90" r:id="rId40"/>
    <p:sldId id="391" r:id="rId41"/>
    <p:sldId id="392" r:id="rId42"/>
    <p:sldId id="393" r:id="rId43"/>
    <p:sldId id="319" r:id="rId44"/>
    <p:sldId id="320" r:id="rId45"/>
    <p:sldId id="321" r:id="rId46"/>
    <p:sldId id="322"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Figtree" panose="020B0604020202020204" charset="0"/>
      <p:regular r:id="rId54"/>
      <p:bold r:id="rId55"/>
      <p:italic r:id="rId56"/>
      <p:boldItalic r:id="rId57"/>
    </p:embeddedFont>
    <p:embeddedFont>
      <p:font typeface="Figtree Light" panose="020B0604020202020204" charset="0"/>
      <p:regular r:id="rId58"/>
      <p:italic r:id="rId59"/>
    </p:embeddedFont>
    <p:embeddedFont>
      <p:font typeface="Montserrat" pitchFamily="2" charset="0"/>
      <p:regular r:id="rId60"/>
      <p:bold r:id="rId61"/>
      <p:italic r:id="rId62"/>
      <p:boldItalic r:id="rId63"/>
    </p:embeddedFont>
    <p:embeddedFont>
      <p:font typeface="Montserrat Black" pitchFamily="2"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ldId id="300"/>
            <p14:sldId id="302"/>
            <p14:sldId id="303"/>
            <p14:sldId id="304"/>
            <p14:sldId id="305"/>
            <p14:sldId id="306"/>
            <p14:sldId id="307"/>
            <p14:sldId id="308"/>
            <p14:sldId id="309"/>
            <p14:sldId id="310"/>
            <p14:sldId id="311"/>
            <p14:sldId id="312"/>
            <p14:sldId id="313"/>
            <p14:sldId id="314"/>
            <p14:sldId id="315"/>
            <p14:sldId id="316"/>
            <p14:sldId id="317"/>
            <p14:sldId id="318"/>
            <p14:sldId id="390"/>
            <p14:sldId id="391"/>
            <p14:sldId id="392"/>
            <p14:sldId id="393"/>
            <p14:sldId id="319"/>
            <p14:sldId id="320"/>
            <p14:sldId id="321"/>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3" autoAdjust="0"/>
    <p:restoredTop sz="37521" autoAdjust="0"/>
  </p:normalViewPr>
  <p:slideViewPr>
    <p:cSldViewPr snapToGrid="0">
      <p:cViewPr>
        <p:scale>
          <a:sx n="125" d="100"/>
          <a:sy n="125" d="100"/>
        </p:scale>
        <p:origin x="72" y="72"/>
      </p:cViewPr>
      <p:guideLst/>
    </p:cSldViewPr>
  </p:slideViewPr>
  <p:outlineViewPr>
    <p:cViewPr>
      <p:scale>
        <a:sx n="33" d="100"/>
        <a:sy n="33" d="100"/>
      </p:scale>
      <p:origin x="0" y="-21619"/>
    </p:cViewPr>
    <p:sldLst>
      <p:sld r:id="rId1" collapse="1"/>
      <p:sld r:id="rId2" collapse="1"/>
    </p:sldLst>
  </p:outlineViewPr>
  <p:notesTextViewPr>
    <p:cViewPr>
      <p:scale>
        <a:sx n="125" d="100"/>
        <a:sy n="125" d="100"/>
      </p:scale>
      <p:origin x="0" y="0"/>
    </p:cViewPr>
  </p:notesTextViewPr>
  <p:notesViewPr>
    <p:cSldViewPr snapToGrid="0">
      <p:cViewPr>
        <p:scale>
          <a:sx n="125" d="100"/>
          <a:sy n="125" d="100"/>
        </p:scale>
        <p:origin x="1181" y="-148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font" Target="fonts/font1.fntdata"/><Relationship Id="rId55" Type="http://schemas.openxmlformats.org/officeDocument/2006/relationships/font" Target="fonts/font6.fntdata"/></Relationships>
</file>

<file path=ppt/_rels/viewProps.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29/10/2025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GB" dirty="0"/>
              <a:t>A function in Python can return a reference to </a:t>
            </a:r>
            <a:r>
              <a:rPr lang="en-GB" b="1" dirty="0"/>
              <a:t>any type of object</a:t>
            </a:r>
            <a:r>
              <a:rPr lang="en-GB" dirty="0"/>
              <a:t>, including a list, tuple, or dictionary.</a:t>
            </a:r>
          </a:p>
          <a:p>
            <a:endParaRPr lang="en-GB" dirty="0"/>
          </a:p>
          <a:p>
            <a:r>
              <a:rPr lang="en-GB" dirty="0"/>
              <a:t>If a function does not explicitly return a value, and the calling code attempts to use one, Python automatically returns </a:t>
            </a:r>
            <a:r>
              <a:rPr lang="en-GB" sz="1200" b="1" kern="1200" dirty="0">
                <a:solidFill>
                  <a:schemeClr val="tx1"/>
                </a:solidFill>
                <a:latin typeface="+mn-lt"/>
                <a:ea typeface="+mn-ea"/>
                <a:cs typeface="+mn-cs"/>
              </a:rPr>
              <a:t>None</a:t>
            </a:r>
            <a:r>
              <a:rPr lang="en-GB" dirty="0"/>
              <a:t>. This special built-in object represents the </a:t>
            </a:r>
            <a:r>
              <a:rPr lang="en-GB" b="1" dirty="0"/>
              <a:t>absence of a value</a:t>
            </a:r>
            <a:r>
              <a:rPr lang="en-GB" dirty="0"/>
              <a:t>. It does not mean zero, but in certain contexts it can behave similarly, for example, </a:t>
            </a:r>
            <a:r>
              <a:rPr lang="en-GB" sz="1200" b="1" kern="1200" dirty="0">
                <a:solidFill>
                  <a:schemeClr val="tx1"/>
                </a:solidFill>
                <a:latin typeface="+mn-lt"/>
                <a:ea typeface="+mn-ea"/>
                <a:cs typeface="+mn-cs"/>
              </a:rPr>
              <a:t>None</a:t>
            </a:r>
            <a:r>
              <a:rPr lang="en-GB" b="1" dirty="0"/>
              <a:t> evaluates to </a:t>
            </a:r>
            <a:r>
              <a:rPr lang="en-GB" sz="1200" b="1" kern="1200" dirty="0">
                <a:solidFill>
                  <a:schemeClr val="tx1"/>
                </a:solidFill>
                <a:latin typeface="+mn-lt"/>
                <a:ea typeface="+mn-ea"/>
                <a:cs typeface="+mn-cs"/>
              </a:rPr>
              <a:t>False</a:t>
            </a:r>
            <a:r>
              <a:rPr lang="en-GB" dirty="0"/>
              <a:t> in a Boolean expression.</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65649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Function annotations</a:t>
            </a:r>
            <a:r>
              <a:rPr lang="en-GB" dirty="0"/>
              <a:t> were introduced in </a:t>
            </a:r>
            <a:r>
              <a:rPr lang="en-GB" b="1" dirty="0"/>
              <a:t>Python 3</a:t>
            </a:r>
            <a:r>
              <a:rPr lang="en-GB" dirty="0"/>
              <a:t> to allow arbitrary </a:t>
            </a:r>
            <a:r>
              <a:rPr lang="en-GB" b="1" dirty="0"/>
              <a:t>metadata</a:t>
            </a:r>
            <a:r>
              <a:rPr lang="en-GB" dirty="0"/>
              <a:t> to be attached to function parameters and return values. They are entirely </a:t>
            </a:r>
            <a:r>
              <a:rPr lang="en-GB" b="1" dirty="0"/>
              <a:t>optional</a:t>
            </a:r>
            <a:r>
              <a:rPr lang="en-GB" dirty="0"/>
              <a:t>, but can be useful for documenting how a parameter or return value is intended to be used. An annotation can be any valid </a:t>
            </a:r>
            <a:r>
              <a:rPr lang="en-GB" b="1" dirty="0"/>
              <a:t>expression</a:t>
            </a:r>
            <a:r>
              <a:rPr lang="en-GB" dirty="0"/>
              <a:t> (for example, </a:t>
            </a:r>
            <a:r>
              <a:rPr lang="en-GB" sz="1200" kern="1200" dirty="0">
                <a:solidFill>
                  <a:schemeClr val="tx1"/>
                </a:solidFill>
                <a:latin typeface="+mn-lt"/>
                <a:ea typeface="+mn-ea"/>
                <a:cs typeface="+mn-cs"/>
              </a:rPr>
              <a:t>str</a:t>
            </a:r>
            <a:r>
              <a:rPr lang="en-GB" dirty="0"/>
              <a:t> or </a:t>
            </a:r>
            <a:r>
              <a:rPr lang="en-GB" sz="1200" kern="1200" dirty="0">
                <a:solidFill>
                  <a:schemeClr val="tx1"/>
                </a:solidFill>
                <a:latin typeface="+mn-lt"/>
                <a:ea typeface="+mn-ea"/>
                <a:cs typeface="+mn-cs"/>
              </a:rPr>
              <a:t>"VAR, gross, message"</a:t>
            </a:r>
            <a:r>
              <a:rPr lang="en-GB" dirty="0"/>
              <a:t>). These expressions are evaluated at </a:t>
            </a:r>
            <a:r>
              <a:rPr lang="en-GB" b="1" dirty="0"/>
              <a:t>compile time</a:t>
            </a:r>
            <a:r>
              <a:rPr lang="en-GB" dirty="0"/>
              <a:t> and have </a:t>
            </a:r>
            <a:r>
              <a:rPr lang="en-GB" b="1" dirty="0"/>
              <a:t>no effect at runtime</a:t>
            </a:r>
            <a:r>
              <a:rPr lang="en-GB" dirty="0"/>
              <a:t>.</a:t>
            </a:r>
          </a:p>
          <a:p>
            <a:endParaRPr lang="en-GB" dirty="0"/>
          </a:p>
          <a:p>
            <a:r>
              <a:rPr lang="en-GB" dirty="0"/>
              <a:t>Although annotations may resemble </a:t>
            </a:r>
            <a:r>
              <a:rPr lang="en-GB" b="1" dirty="0"/>
              <a:t>type declarations</a:t>
            </a:r>
            <a:r>
              <a:rPr lang="en-GB" dirty="0"/>
              <a:t> in other languages, they do </a:t>
            </a:r>
            <a:r>
              <a:rPr lang="en-GB" b="1" dirty="0"/>
              <a:t>not enforce type checking, </a:t>
            </a:r>
            <a:r>
              <a:rPr lang="en-GB" dirty="0"/>
              <a:t>Python remains a dynamically typed language.</a:t>
            </a:r>
          </a:p>
          <a:p>
            <a:r>
              <a:rPr lang="en-GB" dirty="0"/>
              <a:t>Python 2 did not support annotations, but similar functionality could be achieved using decorators (see </a:t>
            </a:r>
            <a:r>
              <a:rPr lang="en-GB" i="1" dirty="0"/>
              <a:t>PEP 318</a:t>
            </a:r>
            <a:r>
              <a:rPr lang="en-GB" dirty="0"/>
              <a:t>) or by embedding type hints in a function’s docstring.</a:t>
            </a:r>
          </a:p>
          <a:p>
            <a:endParaRPr lang="en-GB" dirty="0"/>
          </a:p>
          <a:p>
            <a:r>
              <a:rPr lang="en-GB" dirty="0"/>
              <a:t>Even in Python 3, annotations are largely </a:t>
            </a:r>
            <a:r>
              <a:rPr lang="en-GB" b="1" dirty="0"/>
              <a:t>ignored by the interpreter</a:t>
            </a:r>
            <a:r>
              <a:rPr lang="en-GB" dirty="0"/>
              <a:t>. Their value comes from </a:t>
            </a:r>
            <a:r>
              <a:rPr lang="en-GB" b="1" dirty="0"/>
              <a:t>third-party tools</a:t>
            </a:r>
            <a:r>
              <a:rPr lang="en-GB" dirty="0"/>
              <a:t> and libraries, for example, type checkers such as </a:t>
            </a:r>
            <a:r>
              <a:rPr lang="en-GB" b="1" dirty="0" err="1"/>
              <a:t>mypy</a:t>
            </a:r>
            <a:r>
              <a:rPr lang="en-GB" dirty="0"/>
              <a:t>, documentation generators, or frameworks that use annotations for </a:t>
            </a:r>
            <a:r>
              <a:rPr lang="en-GB" b="1" dirty="0"/>
              <a:t>validation</a:t>
            </a:r>
            <a:r>
              <a:rPr lang="en-GB" dirty="0"/>
              <a:t> or </a:t>
            </a:r>
            <a:r>
              <a:rPr lang="en-GB" b="1" dirty="0"/>
              <a:t>help messages</a:t>
            </a:r>
            <a:r>
              <a:rPr lang="en-GB" dirty="0"/>
              <a:t>. Annotations for a function can be accessed programmatically through the special attribute:</a:t>
            </a:r>
          </a:p>
          <a:p>
            <a:pPr rtl="0"/>
            <a:r>
              <a:rPr lang="en-GB" sz="1200" kern="1200" dirty="0">
                <a:solidFill>
                  <a:schemeClr val="tx1"/>
                </a:solidFill>
                <a:latin typeface="+mn-lt"/>
                <a:ea typeface="+mn-ea"/>
                <a:cs typeface="+mn-cs"/>
              </a:rPr>
              <a:t>	print(</a:t>
            </a:r>
            <a:r>
              <a:rPr lang="en-GB" sz="1200" kern="1200" dirty="0" err="1">
                <a:solidFill>
                  <a:schemeClr val="tx1"/>
                </a:solidFill>
                <a:latin typeface="+mn-lt"/>
                <a:ea typeface="+mn-ea"/>
                <a:cs typeface="+mn-cs"/>
              </a:rPr>
              <a:t>function_name.__annotations</a:t>
            </a:r>
            <a:r>
              <a:rPr lang="en-GB" sz="1200" kern="1200" dirty="0">
                <a:solidFill>
                  <a:schemeClr val="tx1"/>
                </a:solidFill>
                <a:latin typeface="+mn-lt"/>
                <a:ea typeface="+mn-ea"/>
                <a:cs typeface="+mn-cs"/>
              </a:rPr>
              <a:t>__)</a:t>
            </a:r>
          </a:p>
        </p:txBody>
      </p:sp>
    </p:spTree>
    <p:extLst>
      <p:ext uri="{BB962C8B-B14F-4D97-AF65-F5344CB8AC3E}">
        <p14:creationId xmlns:p14="http://schemas.microsoft.com/office/powerpoint/2010/main" val="274215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In Python, the </a:t>
            </a:r>
            <a:r>
              <a:rPr lang="en-GB" b="1" dirty="0"/>
              <a:t>scope rules</a:t>
            </a:r>
            <a:r>
              <a:rPr lang="en-GB" dirty="0"/>
              <a:t> determine whether a variable is treated as </a:t>
            </a:r>
            <a:r>
              <a:rPr lang="en-GB" b="1" dirty="0"/>
              <a:t>local</a:t>
            </a:r>
            <a:r>
              <a:rPr lang="en-GB" dirty="0"/>
              <a:t> or </a:t>
            </a:r>
            <a:r>
              <a:rPr lang="en-GB" b="1" dirty="0"/>
              <a:t>global</a:t>
            </a:r>
            <a:r>
              <a:rPr lang="en-GB" dirty="0"/>
              <a:t>. If a variable is </a:t>
            </a:r>
            <a:r>
              <a:rPr lang="en-GB" b="1" dirty="0"/>
              <a:t>used</a:t>
            </a:r>
            <a:r>
              <a:rPr lang="en-GB" dirty="0"/>
              <a:t> in a function without being assigned a value, Python assumes it refers to a </a:t>
            </a:r>
            <a:r>
              <a:rPr lang="en-GB" b="1" dirty="0"/>
              <a:t>global variable</a:t>
            </a:r>
            <a:r>
              <a:rPr lang="en-GB" dirty="0"/>
              <a:t>. However, if a variable is </a:t>
            </a:r>
            <a:r>
              <a:rPr lang="en-GB" b="1" dirty="0"/>
              <a:t>assigned</a:t>
            </a:r>
            <a:r>
              <a:rPr lang="en-GB" dirty="0"/>
              <a:t> within the function, it is considered </a:t>
            </a:r>
            <a:r>
              <a:rPr lang="en-GB" b="1" dirty="0"/>
              <a:t>local</a:t>
            </a:r>
            <a:r>
              <a:rPr lang="en-GB" dirty="0"/>
              <a:t> - unless explicitly declared as </a:t>
            </a:r>
            <a:r>
              <a:rPr lang="en-GB" b="1" dirty="0"/>
              <a:t>global</a:t>
            </a:r>
            <a:r>
              <a:rPr lang="en-GB" dirty="0"/>
              <a:t>.</a:t>
            </a:r>
          </a:p>
          <a:p>
            <a:endParaRPr lang="en-GB" dirty="0"/>
          </a:p>
          <a:p>
            <a:r>
              <a:rPr lang="en-GB" dirty="0"/>
              <a:t>Variables created inside a function exist only within that function’s </a:t>
            </a:r>
            <a:r>
              <a:rPr lang="en-GB" b="1" dirty="0"/>
              <a:t>local scope</a:t>
            </a:r>
            <a:r>
              <a:rPr lang="en-GB" dirty="0"/>
              <a:t> and are discarded when the function exits. For example, two variables named </a:t>
            </a:r>
            <a:r>
              <a:rPr lang="en-GB" sz="1200" kern="1200" dirty="0">
                <a:solidFill>
                  <a:schemeClr val="tx1"/>
                </a:solidFill>
                <a:latin typeface="+mn-lt"/>
                <a:ea typeface="+mn-ea"/>
                <a:cs typeface="+mn-cs"/>
              </a:rPr>
              <a:t>result,</a:t>
            </a:r>
            <a:r>
              <a:rPr lang="en-GB" dirty="0"/>
              <a:t> one inside a function and one outside, are entirely independent. Assigning a new value to the local </a:t>
            </a:r>
            <a:r>
              <a:rPr lang="en-GB" sz="1200" kern="1200" dirty="0">
                <a:solidFill>
                  <a:schemeClr val="tx1"/>
                </a:solidFill>
                <a:latin typeface="+mn-lt"/>
                <a:ea typeface="+mn-ea"/>
                <a:cs typeface="+mn-cs"/>
              </a:rPr>
              <a:t>result</a:t>
            </a:r>
            <a:r>
              <a:rPr lang="en-GB" dirty="0"/>
              <a:t> does not affect the global one.</a:t>
            </a:r>
          </a:p>
          <a:p>
            <a:endParaRPr lang="en-GB" dirty="0"/>
          </a:p>
          <a:p>
            <a:r>
              <a:rPr lang="en-GB" dirty="0"/>
              <a:t>If you need to modify a global variable from within a function, you must declare it with the </a:t>
            </a:r>
            <a:r>
              <a:rPr lang="en-GB" sz="1200" b="1" kern="1200" dirty="0">
                <a:solidFill>
                  <a:schemeClr val="tx1"/>
                </a:solidFill>
                <a:latin typeface="+mn-lt"/>
                <a:ea typeface="+mn-ea"/>
                <a:cs typeface="+mn-cs"/>
              </a:rPr>
              <a:t>global</a:t>
            </a:r>
            <a:r>
              <a:rPr lang="en-GB" dirty="0"/>
              <a:t> keyword </a:t>
            </a:r>
            <a:r>
              <a:rPr lang="en-GB" b="1" dirty="0"/>
              <a:t>before</a:t>
            </a:r>
            <a:r>
              <a:rPr lang="en-GB" dirty="0"/>
              <a:t> using it. Although Python may allow the declaration later in the function, doing so can raise syntax warnings.</a:t>
            </a:r>
          </a:p>
          <a:p>
            <a:endParaRPr lang="en-GB" dirty="0"/>
          </a:p>
          <a:p>
            <a:r>
              <a:rPr lang="en-GB" dirty="0"/>
              <a:t>In practice, </a:t>
            </a:r>
            <a:r>
              <a:rPr lang="en-GB" b="1" dirty="0"/>
              <a:t>global variables should be avoided</a:t>
            </a:r>
            <a:r>
              <a:rPr lang="en-GB" dirty="0"/>
              <a:t> wherever possible. They can make code harder to maintain and are especially problematic in multi-threaded applications, where concurrent access can lead to unpredictable results.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1453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Defining a </a:t>
            </a:r>
            <a:r>
              <a:rPr lang="en-GB" b="1" dirty="0"/>
              <a:t>function within another function</a:t>
            </a:r>
            <a:r>
              <a:rPr lang="en-GB" dirty="0"/>
              <a:t> is a feature not supported by all programming languages, but in Python it can be very useful. It is commonly used for </a:t>
            </a:r>
            <a:r>
              <a:rPr lang="en-GB" b="1" dirty="0"/>
              <a:t>simple helper functions</a:t>
            </a:r>
            <a:r>
              <a:rPr lang="en-GB" dirty="0"/>
              <a:t>, for creating </a:t>
            </a:r>
            <a:r>
              <a:rPr lang="en-GB" b="1" dirty="0"/>
              <a:t>closures.</a:t>
            </a:r>
            <a:endParaRPr lang="en-GB" dirty="0"/>
          </a:p>
          <a:p>
            <a:endParaRPr lang="en-GB" dirty="0"/>
          </a:p>
          <a:p>
            <a:r>
              <a:rPr lang="en-GB" dirty="0"/>
              <a:t>In the example, the inner function can access the variable </a:t>
            </a:r>
            <a:r>
              <a:rPr lang="en-GB" sz="1200" kern="1200" dirty="0" err="1">
                <a:solidFill>
                  <a:schemeClr val="tx1"/>
                </a:solidFill>
                <a:latin typeface="+mn-lt"/>
                <a:ea typeface="+mn-ea"/>
                <a:cs typeface="+mn-cs"/>
              </a:rPr>
              <a:t>num</a:t>
            </a:r>
            <a:r>
              <a:rPr lang="en-GB" dirty="0"/>
              <a:t> even though it is not declared as global - this works because </a:t>
            </a:r>
            <a:r>
              <a:rPr lang="en-GB" sz="1200" kern="1200" dirty="0" err="1">
                <a:solidFill>
                  <a:schemeClr val="tx1"/>
                </a:solidFill>
                <a:latin typeface="+mn-lt"/>
                <a:ea typeface="+mn-ea"/>
                <a:cs typeface="+mn-cs"/>
              </a:rPr>
              <a:t>num</a:t>
            </a:r>
            <a:r>
              <a:rPr lang="en-GB" dirty="0"/>
              <a:t> remains </a:t>
            </a:r>
            <a:r>
              <a:rPr lang="en-GB" b="1" dirty="0"/>
              <a:t>in scope</a:t>
            </a:r>
            <a:r>
              <a:rPr lang="en-GB" dirty="0"/>
              <a:t> within the enclosing function. However, if the inner function were to </a:t>
            </a:r>
            <a:r>
              <a:rPr lang="en-GB" b="1" dirty="0"/>
              <a:t>assign</a:t>
            </a:r>
            <a:r>
              <a:rPr lang="en-GB" dirty="0"/>
              <a:t> a new value to </a:t>
            </a:r>
            <a:r>
              <a:rPr lang="en-GB" sz="1200" kern="1200" dirty="0" err="1">
                <a:solidFill>
                  <a:schemeClr val="tx1"/>
                </a:solidFill>
                <a:latin typeface="+mn-lt"/>
                <a:ea typeface="+mn-ea"/>
                <a:cs typeface="+mn-cs"/>
              </a:rPr>
              <a:t>num</a:t>
            </a:r>
            <a:r>
              <a:rPr lang="en-GB" dirty="0"/>
              <a:t>, Python would treat it as a </a:t>
            </a:r>
            <a:r>
              <a:rPr lang="en-GB" b="1" dirty="0"/>
              <a:t>new local variable</a:t>
            </a:r>
            <a:r>
              <a:rPr lang="en-GB" dirty="0"/>
              <a:t>, visible only within that inner function.</a:t>
            </a:r>
          </a:p>
          <a:p>
            <a:endParaRPr lang="en-GB" dirty="0"/>
          </a:p>
          <a:p>
            <a:r>
              <a:rPr lang="en-GB" dirty="0"/>
              <a:t>Note: A </a:t>
            </a:r>
            <a:r>
              <a:rPr lang="en-GB" b="1" dirty="0"/>
              <a:t>closure</a:t>
            </a:r>
            <a:r>
              <a:rPr lang="en-GB" dirty="0"/>
              <a:t> in Python is a function that </a:t>
            </a:r>
            <a:r>
              <a:rPr lang="en-GB" b="1" dirty="0"/>
              <a:t>remembers the values</a:t>
            </a:r>
            <a:r>
              <a:rPr lang="en-GB" dirty="0"/>
              <a:t> from its </a:t>
            </a:r>
            <a:r>
              <a:rPr lang="en-GB" b="1" dirty="0"/>
              <a:t>enclosing scope</a:t>
            </a:r>
            <a:r>
              <a:rPr lang="en-GB" dirty="0"/>
              <a:t>, even after that scope has finished executing. In other words, the inner function “closes over” the variables it needs from the outer function, allowing it to access and use them later. Closures are often used to </a:t>
            </a:r>
            <a:r>
              <a:rPr lang="en-GB" b="1" dirty="0"/>
              <a:t>preserve state</a:t>
            </a:r>
            <a:r>
              <a:rPr lang="en-GB" dirty="0"/>
              <a:t>, create function factories, or implement encapsulation without using classes.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15766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685800" y="4400549"/>
            <a:ext cx="5486400" cy="399188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Python's clean syntax and dynamic typing means that there is no mechanism for being able to define a new variable. This means that, on occasion, there can be confusion concerning exactly when a new variable should be created, and when an existing one should be used. We have already seen </a:t>
            </a:r>
            <a:r>
              <a:rPr lang="en-GB" b="1" dirty="0">
                <a:latin typeface="Courier New" pitchFamily="49" charset="0"/>
              </a:rPr>
              <a:t>global</a:t>
            </a:r>
            <a:r>
              <a:rPr lang="en-GB" dirty="0"/>
              <a:t> as a statement which identifies a variable as being in global scope.</a:t>
            </a:r>
          </a:p>
          <a:p>
            <a:r>
              <a:rPr lang="en-GB" dirty="0"/>
              <a:t>What about other enclosing scopes? Python is a little unusual in being able to define local, or nested, functions. If we wish to define a variable as being within an enclosing scope, then </a:t>
            </a:r>
            <a:r>
              <a:rPr lang="en-GB" b="1" dirty="0">
                <a:latin typeface="Courier New" pitchFamily="49" charset="0"/>
              </a:rPr>
              <a:t>nonlocal</a:t>
            </a:r>
            <a:r>
              <a:rPr lang="en-GB" dirty="0"/>
              <a:t> is used.</a:t>
            </a:r>
          </a:p>
          <a:p>
            <a:r>
              <a:rPr lang="en-GB" dirty="0"/>
              <a:t>In the example on the slide, if </a:t>
            </a:r>
            <a:r>
              <a:rPr lang="en-GB" b="1" dirty="0">
                <a:latin typeface="Courier New" pitchFamily="49" charset="0"/>
              </a:rPr>
              <a:t>nonlocal</a:t>
            </a:r>
            <a:r>
              <a:rPr lang="en-GB" dirty="0"/>
              <a:t> was omitted then the </a:t>
            </a:r>
            <a:r>
              <a:rPr lang="en-GB" dirty="0">
                <a:latin typeface="Courier New" pitchFamily="49" charset="0"/>
              </a:rPr>
              <a:t>if</a:t>
            </a:r>
            <a:r>
              <a:rPr lang="en-GB" dirty="0"/>
              <a:t> statement would be testing a variable before it was declared, since we have not defined result as global (in fact we don’t want to, because that is not one we wish to use).</a:t>
            </a:r>
          </a:p>
          <a:p>
            <a:r>
              <a:rPr lang="en-GB" dirty="0"/>
              <a:t>Defining as </a:t>
            </a:r>
            <a:r>
              <a:rPr lang="en-GB" b="1" dirty="0">
                <a:latin typeface="Courier New" pitchFamily="49" charset="0"/>
              </a:rPr>
              <a:t>nonlocal</a:t>
            </a:r>
            <a:r>
              <a:rPr lang="en-GB" dirty="0"/>
              <a:t> means the variable </a:t>
            </a:r>
            <a:r>
              <a:rPr lang="en-GB" dirty="0">
                <a:latin typeface="Courier New" pitchFamily="49" charset="0"/>
              </a:rPr>
              <a:t>result</a:t>
            </a:r>
            <a:r>
              <a:rPr lang="en-GB" dirty="0"/>
              <a:t> declared in the outer function will be used, and the recursion works successfully.</a:t>
            </a:r>
          </a:p>
          <a:p>
            <a:r>
              <a:rPr lang="en-GB" dirty="0"/>
              <a:t>Of course, in this case, we could have passed the variable as a parameter instead.</a:t>
            </a:r>
          </a:p>
          <a:p>
            <a:r>
              <a:rPr lang="en-GB" dirty="0"/>
              <a:t>Note that if the inner function (</a:t>
            </a:r>
            <a:r>
              <a:rPr lang="en-GB" dirty="0" err="1">
                <a:latin typeface="Courier New" pitchFamily="49" charset="0"/>
                <a:cs typeface="Courier New" pitchFamily="49" charset="0"/>
              </a:rPr>
              <a:t>scope_test</a:t>
            </a:r>
            <a:r>
              <a:rPr lang="en-GB" dirty="0"/>
              <a:t>) is returned then it may be called from the outside, still with the nonlocal variable in scope:</a:t>
            </a:r>
          </a:p>
          <a:p>
            <a:pPr lvl="1">
              <a:spcBef>
                <a:spcPct val="0"/>
              </a:spcBef>
            </a:pPr>
            <a:r>
              <a:rPr lang="en-US" dirty="0">
                <a:latin typeface="Courier New" pitchFamily="49" charset="0"/>
                <a:cs typeface="Courier New" pitchFamily="49" charset="0"/>
              </a:rPr>
              <a:t>def </a:t>
            </a:r>
            <a:r>
              <a:rPr lang="en-US" dirty="0" err="1">
                <a:latin typeface="Courier New" pitchFamily="49" charset="0"/>
                <a:cs typeface="Courier New" pitchFamily="49" charset="0"/>
              </a:rPr>
              <a:t>my_func</a:t>
            </a:r>
            <a:r>
              <a:rPr lang="en-US" dirty="0">
                <a:latin typeface="Courier New" pitchFamily="49" charset="0"/>
                <a:cs typeface="Courier New" pitchFamily="49" charset="0"/>
              </a:rPr>
              <a:t>():</a:t>
            </a:r>
          </a:p>
          <a:p>
            <a:pPr lvl="1">
              <a:spcBef>
                <a:spcPct val="0"/>
              </a:spcBef>
            </a:pPr>
            <a:r>
              <a:rPr lang="en-US" dirty="0">
                <a:latin typeface="Courier New" pitchFamily="49" charset="0"/>
                <a:cs typeface="Courier New" pitchFamily="49" charset="0"/>
              </a:rPr>
              <a:t>    ...</a:t>
            </a:r>
          </a:p>
          <a:p>
            <a:pPr lvl="1">
              <a:spcBef>
                <a:spcPct val="0"/>
              </a:spcBef>
            </a:pPr>
            <a:r>
              <a:rPr lang="en-US" dirty="0">
                <a:latin typeface="Courier New" pitchFamily="49" charset="0"/>
                <a:cs typeface="Courier New" pitchFamily="49" charset="0"/>
              </a:rPr>
              <a:t>    return </a:t>
            </a:r>
            <a:r>
              <a:rPr lang="en-US" dirty="0" err="1">
                <a:latin typeface="Courier New" pitchFamily="49" charset="0"/>
                <a:cs typeface="Courier New" pitchFamily="49" charset="0"/>
              </a:rPr>
              <a:t>scope_test</a:t>
            </a:r>
            <a:endParaRPr lang="en-US" dirty="0">
              <a:latin typeface="Courier New" pitchFamily="49" charset="0"/>
              <a:cs typeface="Courier New" pitchFamily="49" charset="0"/>
            </a:endParaRPr>
          </a:p>
          <a:p>
            <a:pPr lvl="1">
              <a:spcBef>
                <a:spcPct val="0"/>
              </a:spcBef>
            </a:pPr>
            <a:r>
              <a:rPr lang="en-US" dirty="0" err="1">
                <a:latin typeface="Courier New" pitchFamily="49" charset="0"/>
                <a:cs typeface="Courier New" pitchFamily="49" charset="0"/>
              </a:rPr>
              <a:t>rfunc</a:t>
            </a:r>
            <a:r>
              <a:rPr lang="en-US" dirty="0">
                <a:latin typeface="Courier New" pitchFamily="49" charset="0"/>
                <a:cs typeface="Courier New" pitchFamily="49" charset="0"/>
              </a:rPr>
              <a:t> = </a:t>
            </a:r>
            <a:r>
              <a:rPr lang="en-US" dirty="0" err="1">
                <a:latin typeface="Courier New" pitchFamily="49" charset="0"/>
                <a:cs typeface="Courier New" pitchFamily="49" charset="0"/>
              </a:rPr>
              <a:t>my_func</a:t>
            </a:r>
            <a:r>
              <a:rPr lang="en-US" dirty="0">
                <a:latin typeface="Courier New" pitchFamily="49" charset="0"/>
                <a:cs typeface="Courier New" pitchFamily="49" charset="0"/>
              </a:rPr>
              <a:t>()</a:t>
            </a:r>
          </a:p>
          <a:p>
            <a:pPr lvl="1">
              <a:spcBef>
                <a:spcPct val="0"/>
              </a:spcBef>
            </a:pPr>
            <a:r>
              <a:rPr lang="en-US" dirty="0" err="1">
                <a:latin typeface="Courier New" pitchFamily="49" charset="0"/>
                <a:cs typeface="Courier New" pitchFamily="49" charset="0"/>
              </a:rPr>
              <a:t>rfunc</a:t>
            </a:r>
            <a:r>
              <a:rPr lang="en-US" dirty="0">
                <a:latin typeface="Courier New" pitchFamily="49" charset="0"/>
                <a:cs typeface="Courier New" pitchFamily="49" charset="0"/>
              </a:rPr>
              <a:t>()</a:t>
            </a:r>
          </a:p>
          <a:p>
            <a:pPr>
              <a:spcBef>
                <a:spcPct val="0"/>
              </a:spcBef>
            </a:pPr>
            <a:r>
              <a:rPr lang="en-GB" dirty="0">
                <a:cs typeface="Courier New" pitchFamily="49" charset="0"/>
              </a:rPr>
              <a:t>This is known as a </a:t>
            </a:r>
            <a:r>
              <a:rPr lang="en-GB" i="1" dirty="0">
                <a:cs typeface="Courier New" pitchFamily="49" charset="0"/>
              </a:rPr>
              <a:t>closure</a:t>
            </a:r>
            <a:r>
              <a:rPr lang="en-GB" dirty="0">
                <a:cs typeface="Courier New" pitchFamily="49" charset="0"/>
              </a:rPr>
              <a:t>. In Python 2, it could only be achieved using </a:t>
            </a:r>
            <a:r>
              <a:rPr lang="en-GB" dirty="0" err="1">
                <a:cs typeface="Courier New" pitchFamily="49" charset="0"/>
              </a:rPr>
              <a:t>globals</a:t>
            </a:r>
            <a:r>
              <a:rPr lang="en-GB" dirty="0">
                <a:cs typeface="Courier New" pitchFamily="49" charset="0"/>
              </a:rPr>
              <a:t>.</a:t>
            </a:r>
          </a:p>
        </p:txBody>
      </p:sp>
    </p:spTree>
    <p:extLst>
      <p:ext uri="{BB962C8B-B14F-4D97-AF65-F5344CB8AC3E}">
        <p14:creationId xmlns:p14="http://schemas.microsoft.com/office/powerpoint/2010/main" val="411494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One reason why the online help in Python is so comprehensive is because it is built-in to the language - not added as an afterthought like some we could mention.  </a:t>
            </a:r>
          </a:p>
          <a:p>
            <a:endParaRPr lang="en-GB" dirty="0"/>
          </a:p>
          <a:p>
            <a:r>
              <a:rPr lang="en-GB" dirty="0"/>
              <a:t>If we place a string at the start of a function (or a module), it is taken as documentation. Most people use a three-quoted multi-line string, but it can be any form of string.</a:t>
            </a:r>
          </a:p>
          <a:p>
            <a:endParaRPr lang="en-GB" dirty="0"/>
          </a:p>
          <a:p>
            <a:r>
              <a:rPr lang="en-GB" dirty="0"/>
              <a:t>By "start of the function" we mean that only white-space or comments are allowed between the function </a:t>
            </a:r>
            <a:r>
              <a:rPr lang="en-GB" dirty="0" err="1">
                <a:latin typeface="Courier New" pitchFamily="49" charset="0"/>
              </a:rPr>
              <a:t>def</a:t>
            </a:r>
            <a:r>
              <a:rPr lang="en-GB" dirty="0"/>
              <a:t> statement and the </a:t>
            </a:r>
            <a:r>
              <a:rPr lang="en-GB" dirty="0" err="1"/>
              <a:t>docstring</a:t>
            </a:r>
            <a:r>
              <a:rPr lang="en-GB" dirty="0"/>
              <a:t>. Alternatively, we can assign the string to a special variable called </a:t>
            </a:r>
            <a:r>
              <a:rPr lang="en-GB" b="1" dirty="0">
                <a:latin typeface="Courier New" pitchFamily="49" charset="0"/>
              </a:rPr>
              <a:t>__doc__</a:t>
            </a:r>
            <a:r>
              <a:rPr lang="en-GB" dirty="0"/>
              <a:t>.</a:t>
            </a:r>
          </a:p>
        </p:txBody>
      </p:sp>
    </p:spTree>
    <p:extLst>
      <p:ext uri="{BB962C8B-B14F-4D97-AF65-F5344CB8AC3E}">
        <p14:creationId xmlns:p14="http://schemas.microsoft.com/office/powerpoint/2010/main" val="107041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term</a:t>
            </a:r>
            <a:r>
              <a:rPr lang="en-GB" b="1" dirty="0">
                <a:latin typeface="Courier New" pitchFamily="49" charset="0"/>
              </a:rPr>
              <a:t> lambda </a:t>
            </a:r>
            <a:r>
              <a:rPr lang="en-GB" dirty="0"/>
              <a:t>comes from Lisp and is a little off-putting. Being Greek and sounding mathematical, it has the aura of complexity, but Python </a:t>
            </a:r>
            <a:r>
              <a:rPr lang="en-GB" b="1" dirty="0">
                <a:latin typeface="Courier New" pitchFamily="49" charset="0"/>
              </a:rPr>
              <a:t>lambda</a:t>
            </a:r>
            <a:r>
              <a:rPr lang="en-GB" dirty="0"/>
              <a:t> functions are quite simple, for </a:t>
            </a:r>
            <a:r>
              <a:rPr lang="en-GB" b="1" dirty="0">
                <a:latin typeface="Courier New" pitchFamily="49" charset="0"/>
              </a:rPr>
              <a:t>lambda</a:t>
            </a:r>
            <a:r>
              <a:rPr lang="en-GB" dirty="0"/>
              <a:t> read </a:t>
            </a:r>
            <a:r>
              <a:rPr lang="en-GB" b="1" dirty="0"/>
              <a:t>inline</a:t>
            </a:r>
            <a:r>
              <a:rPr lang="en-GB" dirty="0"/>
              <a:t>.</a:t>
            </a:r>
          </a:p>
          <a:p>
            <a:endParaRPr lang="en-GB" b="1" dirty="0">
              <a:latin typeface="Courier New" pitchFamily="49" charset="0"/>
            </a:endParaRPr>
          </a:p>
          <a:p>
            <a:r>
              <a:rPr lang="en-GB" b="1" dirty="0">
                <a:latin typeface="Courier New" pitchFamily="49" charset="0"/>
              </a:rPr>
              <a:t>Lambda</a:t>
            </a:r>
            <a:r>
              <a:rPr lang="en-GB" dirty="0"/>
              <a:t> functions cannot really do anything that "normal" </a:t>
            </a:r>
            <a:r>
              <a:rPr lang="en-GB" b="1" dirty="0" err="1">
                <a:latin typeface="Courier New" pitchFamily="49" charset="0"/>
              </a:rPr>
              <a:t>def</a:t>
            </a:r>
            <a:r>
              <a:rPr lang="en-GB" dirty="0" err="1"/>
              <a:t>'ed</a:t>
            </a:r>
            <a:r>
              <a:rPr lang="en-GB" dirty="0"/>
              <a:t> functions cannot do, they are just shorter and quicker to write. They are great for relatively small in-line functions that do not need a name - </a:t>
            </a:r>
            <a:r>
              <a:rPr lang="en-GB" b="1" dirty="0">
                <a:latin typeface="Courier New" pitchFamily="49" charset="0"/>
              </a:rPr>
              <a:t>lambda</a:t>
            </a:r>
            <a:r>
              <a:rPr lang="en-GB" dirty="0"/>
              <a:t> returns a reference to the function, which may be stored in a variable. That variable is then used </a:t>
            </a:r>
            <a:r>
              <a:rPr lang="en-GB" i="1" dirty="0"/>
              <a:t>as if</a:t>
            </a:r>
            <a:r>
              <a:rPr lang="en-GB" dirty="0"/>
              <a:t> it was the name of the function.</a:t>
            </a:r>
          </a:p>
          <a:p>
            <a:endParaRPr lang="en-GB" dirty="0"/>
          </a:p>
          <a:p>
            <a:r>
              <a:rPr lang="en-GB" dirty="0"/>
              <a:t>Many Python built-ins take a "callable-object" as a parameter. This can be the name of a function, or the name of a reference to a function, or a </a:t>
            </a:r>
            <a:r>
              <a:rPr lang="en-GB" b="1" dirty="0">
                <a:latin typeface="Courier New" pitchFamily="49" charset="0"/>
              </a:rPr>
              <a:t>lambda</a:t>
            </a:r>
            <a:r>
              <a:rPr lang="en-GB" dirty="0"/>
              <a:t> statement used without any names being involved. The example with </a:t>
            </a:r>
            <a:r>
              <a:rPr lang="en-GB" b="1" dirty="0">
                <a:latin typeface="Courier New" pitchFamily="49" charset="0"/>
              </a:rPr>
              <a:t>map()</a:t>
            </a:r>
            <a:r>
              <a:rPr lang="en-GB" dirty="0"/>
              <a:t> adds one to each item in the list.</a:t>
            </a:r>
          </a:p>
          <a:p>
            <a:endParaRPr lang="en-GB" dirty="0"/>
          </a:p>
        </p:txBody>
      </p:sp>
    </p:spTree>
    <p:extLst>
      <p:ext uri="{BB962C8B-B14F-4D97-AF65-F5344CB8AC3E}">
        <p14:creationId xmlns:p14="http://schemas.microsoft.com/office/powerpoint/2010/main" val="3845534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Rot="1" noChangeAspect="1" noChangeArrowheads="1" noTextEdit="1"/>
          </p:cNvSpPr>
          <p:nvPr>
            <p:ph type="sldImg"/>
          </p:nvPr>
        </p:nvSpPr>
        <p:spPr>
          <a:ln/>
        </p:spPr>
      </p:sp>
      <p:sp>
        <p:nvSpPr>
          <p:cNvPr id="4403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Lambda functions are often used as parameters to built-ins. We could have defined a function to do the comparison, but instead we have defined a lambda function that takes one argument (</a:t>
            </a:r>
            <a:r>
              <a:rPr lang="en-GB" dirty="0">
                <a:latin typeface="Courier New" pitchFamily="49" charset="0"/>
              </a:rPr>
              <a:t>c</a:t>
            </a:r>
            <a:r>
              <a:rPr lang="en-GB" dirty="0"/>
              <a:t>) and returns the key field in the correct format for comparison.</a:t>
            </a:r>
          </a:p>
        </p:txBody>
      </p:sp>
    </p:spTree>
    <p:extLst>
      <p:ext uri="{BB962C8B-B14F-4D97-AF65-F5344CB8AC3E}">
        <p14:creationId xmlns:p14="http://schemas.microsoft.com/office/powerpoint/2010/main" val="914858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regular expression substitute operations (</a:t>
            </a:r>
            <a:r>
              <a:rPr lang="en-GB" dirty="0" err="1"/>
              <a:t>re.sub</a:t>
            </a:r>
            <a:r>
              <a:rPr lang="en-GB" dirty="0"/>
              <a:t> and </a:t>
            </a:r>
            <a:r>
              <a:rPr lang="en-GB" dirty="0" err="1"/>
              <a:t>re.subn</a:t>
            </a:r>
            <a:r>
              <a:rPr lang="en-GB" dirty="0"/>
              <a:t>) allow the second parameter to be a function (this is where the replacement string normally goes). The function can be a pre-defined named function, or a lambda.</a:t>
            </a:r>
          </a:p>
          <a:p>
            <a:endParaRPr lang="en-GB" dirty="0"/>
          </a:p>
          <a:p>
            <a:r>
              <a:rPr lang="en-GB" dirty="0"/>
              <a:t>In the example, we are constructing a dictionary. The keys come from a list of character ranges, and values are from the NATO phonetic alphabet. Care must be taken to ensure these lists are in the correct order.</a:t>
            </a:r>
          </a:p>
          <a:p>
            <a:endParaRPr lang="en-GB" dirty="0"/>
          </a:p>
          <a:p>
            <a:r>
              <a:rPr lang="en-GB" dirty="0"/>
              <a:t>The substitution matches any alphanumeric, and copies this to a match object by the use of a parentheses group </a:t>
            </a:r>
            <a:r>
              <a:rPr lang="en-GB" dirty="0">
                <a:latin typeface="Courier New" panose="02070309020205020404" pitchFamily="49" charset="0"/>
              </a:rPr>
              <a:t>(\w)</a:t>
            </a:r>
            <a:r>
              <a:rPr lang="en-GB" dirty="0"/>
              <a:t>. The single character is then used as a key to the dictionary.</a:t>
            </a:r>
          </a:p>
          <a:p>
            <a:r>
              <a:rPr lang="en-GB" dirty="0"/>
              <a:t>The output in this case will be:</a:t>
            </a:r>
          </a:p>
          <a:p>
            <a:pPr lvl="1"/>
            <a:r>
              <a:rPr lang="en-GB" dirty="0">
                <a:latin typeface="Courier New" pitchFamily="49" charset="0"/>
                <a:cs typeface="Courier New" pitchFamily="49" charset="0"/>
              </a:rPr>
              <a:t>whisky golf zero seven  </a:t>
            </a:r>
            <a:r>
              <a:rPr lang="en-GB" dirty="0" err="1">
                <a:latin typeface="Courier New" pitchFamily="49" charset="0"/>
                <a:cs typeface="Courier New" pitchFamily="49" charset="0"/>
              </a:rPr>
              <a:t>oscar</a:t>
            </a:r>
            <a:r>
              <a:rPr lang="en-GB" dirty="0">
                <a:latin typeface="Courier New" pitchFamily="49" charset="0"/>
                <a:cs typeface="Courier New" pitchFamily="49" charset="0"/>
              </a:rPr>
              <a:t> kilo delta</a:t>
            </a:r>
          </a:p>
        </p:txBody>
      </p:sp>
    </p:spTree>
    <p:extLst>
      <p:ext uri="{BB962C8B-B14F-4D97-AF65-F5344CB8AC3E}">
        <p14:creationId xmlns:p14="http://schemas.microsoft.com/office/powerpoint/2010/main" val="173323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9197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21B6A-FE06-2014-DDBE-0A49477EB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13E36-3AFB-1469-4CC9-2C1FA633E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0AB70-8BA8-F479-D368-7F9C88942D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2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D.  None of the above. The code contains no print statement!</a:t>
            </a:r>
          </a:p>
          <a:p>
            <a:endParaRPr lang="en-GB" dirty="0"/>
          </a:p>
        </p:txBody>
      </p:sp>
      <p:sp>
        <p:nvSpPr>
          <p:cNvPr id="4" name="Slide Number Placeholder 3">
            <a:extLst>
              <a:ext uri="{FF2B5EF4-FFF2-40B4-BE49-F238E27FC236}">
                <a16:creationId xmlns:a16="http://schemas.microsoft.com/office/drawing/2014/main" id="{53657C4A-AD9E-F6E1-C12A-B6B7F23038FE}"/>
              </a:ext>
            </a:extLst>
          </p:cNvPr>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226984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3C982-8CE1-3395-1E5C-173507E4C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B093D-0B63-A592-C90A-2DDFECFC0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489F5-DAF9-02A8-CE1D-42CC15B0D2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 question 3 on next page.</a:t>
            </a:r>
          </a:p>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An error will occur. There is no variable within scope that has the name </a:t>
            </a:r>
            <a:r>
              <a:rPr lang="en-GB" b="0" dirty="0" err="1"/>
              <a:t>sval</a:t>
            </a:r>
            <a:r>
              <a:rPr lang="en-GB" b="0" dirty="0"/>
              <a:t>.</a:t>
            </a:r>
            <a:endParaRPr lang="en-GB" dirty="0"/>
          </a:p>
        </p:txBody>
      </p:sp>
      <p:sp>
        <p:nvSpPr>
          <p:cNvPr id="4" name="Slide Number Placeholder 3">
            <a:extLst>
              <a:ext uri="{FF2B5EF4-FFF2-40B4-BE49-F238E27FC236}">
                <a16:creationId xmlns:a16="http://schemas.microsoft.com/office/drawing/2014/main" id="{AF22CC66-3A21-9695-AEF1-98BE975C268C}"/>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561746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FA7D-7A86-941F-F391-E58764A44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BA3F6-EAA1-A5AE-2259-EEF92555A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0A853-C21C-2659-3635-932504B6EEF9}"/>
              </a:ext>
            </a:extLst>
          </p:cNvPr>
          <p:cNvSpPr>
            <a:spLocks noGrp="1"/>
          </p:cNvSpPr>
          <p:nvPr>
            <p:ph type="body" idx="1"/>
          </p:nvPr>
        </p:nvSpPr>
        <p:spPr/>
        <p:txBody>
          <a:bodyPr/>
          <a:lstStyle/>
          <a:p>
            <a:r>
              <a:rPr lang="en-GB" dirty="0"/>
              <a:t>Correct answer to previous page question: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A. 3. There are two variables called </a:t>
            </a:r>
            <a:r>
              <a:rPr lang="en-GB" b="0" dirty="0" err="1"/>
              <a:t>num</a:t>
            </a:r>
            <a:r>
              <a:rPr lang="en-GB" b="0" dirty="0"/>
              <a:t> but the one in the print statement's scope is initialised to 3 and is never changed.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GB" b="1" dirty="0"/>
              <a:t>What will the following program print?</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    B. </a:t>
            </a:r>
            <a:r>
              <a:rPr lang="en-GB" sz="1200" kern="1200" dirty="0">
                <a:solidFill>
                  <a:schemeClr val="tx1"/>
                </a:solidFill>
                <a:effectLst/>
                <a:latin typeface="+mn-lt"/>
                <a:ea typeface="+mn-ea"/>
                <a:cs typeface="+mn-cs"/>
              </a:rPr>
              <a:t>The chosen pet is Lassie</a:t>
            </a:r>
            <a:r>
              <a:rPr lang="en-GB" b="0" dirty="0"/>
              <a:t>. </a:t>
            </a:r>
            <a:r>
              <a:rPr lang="en-GB" b="0" dirty="0" err="1"/>
              <a:t>My_function</a:t>
            </a:r>
            <a:r>
              <a:rPr lang="en-GB" b="0" dirty="0"/>
              <a:t> is variadic and the pets parameter will soak up all the values that trail the first one (</a:t>
            </a:r>
            <a:r>
              <a:rPr lang="en-GB" b="0" i="1" dirty="0" err="1"/>
              <a:t>pos</a:t>
            </a:r>
            <a:r>
              <a:rPr lang="en-GB" b="0" dirty="0"/>
              <a:t> which will be given the 2). Consequently, it will contain a tuple of 3 strings (dog names) and since </a:t>
            </a:r>
            <a:r>
              <a:rPr lang="en-GB" b="0" dirty="0" err="1"/>
              <a:t>pos</a:t>
            </a:r>
            <a:r>
              <a:rPr lang="en-GB" b="0" dirty="0"/>
              <a:t> contains a 2 the third element in the collection ("Lassie") will be concatenated onto the end of "The chosen pet is " and the resultant string printed.</a:t>
            </a:r>
            <a:endParaRPr lang="en-GB" dirty="0"/>
          </a:p>
        </p:txBody>
      </p:sp>
      <p:sp>
        <p:nvSpPr>
          <p:cNvPr id="4" name="Slide Number Placeholder 3">
            <a:extLst>
              <a:ext uri="{FF2B5EF4-FFF2-40B4-BE49-F238E27FC236}">
                <a16:creationId xmlns:a16="http://schemas.microsoft.com/office/drawing/2014/main" id="{3372552C-58CE-E5A2-D965-4623CCBFBA95}"/>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944092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96323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t>The first line of the output has been wrapped around to fit.</a:t>
            </a:r>
          </a:p>
        </p:txBody>
      </p:sp>
    </p:spTree>
    <p:extLst>
      <p:ext uri="{BB962C8B-B14F-4D97-AF65-F5344CB8AC3E}">
        <p14:creationId xmlns:p14="http://schemas.microsoft.com/office/powerpoint/2010/main" val="2440768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Use the attributes like this:</a:t>
            </a:r>
          </a:p>
          <a:p>
            <a:pPr lvl="1"/>
            <a:r>
              <a:rPr lang="en-US" dirty="0" err="1">
                <a:latin typeface="Courier New" pitchFamily="49" charset="0"/>
              </a:rPr>
              <a:t>def</a:t>
            </a:r>
            <a:r>
              <a:rPr lang="en-US" dirty="0">
                <a:latin typeface="Courier New" pitchFamily="49" charset="0"/>
              </a:rPr>
              <a:t> </a:t>
            </a:r>
            <a:r>
              <a:rPr lang="en-US" dirty="0" err="1">
                <a:latin typeface="Courier New" pitchFamily="49" charset="0"/>
              </a:rPr>
              <a:t>myfunc</a:t>
            </a:r>
            <a:r>
              <a:rPr lang="en-US" dirty="0">
                <a:latin typeface="Courier New" pitchFamily="49" charset="0"/>
              </a:rPr>
              <a:t>():</a:t>
            </a:r>
          </a:p>
          <a:p>
            <a:pPr lvl="1"/>
            <a:r>
              <a:rPr lang="en-US" dirty="0">
                <a:latin typeface="Courier New" pitchFamily="49" charset="0"/>
              </a:rPr>
              <a:t>    print (</a:t>
            </a:r>
            <a:r>
              <a:rPr lang="en-US" dirty="0" err="1">
                <a:latin typeface="Courier New" pitchFamily="49" charset="0"/>
              </a:rPr>
              <a:t>myfunc</a:t>
            </a:r>
            <a:r>
              <a:rPr lang="en-US" dirty="0">
                <a:latin typeface="Courier New" pitchFamily="49" charset="0"/>
              </a:rPr>
              <a:t>.__name__)</a:t>
            </a:r>
          </a:p>
          <a:p>
            <a:endParaRPr lang="en-US" dirty="0">
              <a:latin typeface="Courier New" pitchFamily="49" charset="0"/>
            </a:endParaRPr>
          </a:p>
          <a:p>
            <a:r>
              <a:rPr lang="en-US" dirty="0"/>
              <a:t>You might think there is little point in getting the name if you already need it, but it is used more with references to functions. To give a simple example:</a:t>
            </a:r>
          </a:p>
          <a:p>
            <a:pPr lvl="1"/>
            <a:r>
              <a:rPr lang="en-US" dirty="0" err="1">
                <a:latin typeface="Courier New" pitchFamily="49" charset="0"/>
              </a:rPr>
              <a:t>fref</a:t>
            </a:r>
            <a:r>
              <a:rPr lang="en-US" dirty="0">
                <a:latin typeface="Courier New" pitchFamily="49" charset="0"/>
              </a:rPr>
              <a:t> = </a:t>
            </a:r>
            <a:r>
              <a:rPr lang="en-US" dirty="0" err="1">
                <a:latin typeface="Courier New" pitchFamily="49" charset="0"/>
              </a:rPr>
              <a:t>myfunc</a:t>
            </a:r>
            <a:endParaRPr lang="en-US" dirty="0">
              <a:latin typeface="Courier New" pitchFamily="49" charset="0"/>
            </a:endParaRPr>
          </a:p>
          <a:p>
            <a:pPr lvl="1"/>
            <a:r>
              <a:rPr lang="en-US" dirty="0">
                <a:latin typeface="Courier New" pitchFamily="49" charset="0"/>
              </a:rPr>
              <a:t>...</a:t>
            </a:r>
          </a:p>
          <a:p>
            <a:pPr lvl="1"/>
            <a:r>
              <a:rPr lang="en-US" dirty="0">
                <a:latin typeface="Courier New" pitchFamily="49" charset="0"/>
              </a:rPr>
              <a:t>print (</a:t>
            </a:r>
            <a:r>
              <a:rPr lang="en-US" dirty="0" err="1">
                <a:latin typeface="Courier New" pitchFamily="49" charset="0"/>
              </a:rPr>
              <a:t>fref</a:t>
            </a:r>
            <a:r>
              <a:rPr lang="en-US" dirty="0">
                <a:latin typeface="Courier New" pitchFamily="49" charset="0"/>
              </a:rPr>
              <a:t>.__name__)</a:t>
            </a:r>
          </a:p>
          <a:p>
            <a:pPr lvl="1"/>
            <a:endParaRPr lang="en-US" dirty="0">
              <a:latin typeface="Courier New" pitchFamily="49" charset="0"/>
            </a:endParaRPr>
          </a:p>
          <a:p>
            <a:r>
              <a:rPr lang="en-US" dirty="0"/>
              <a:t>The attribute </a:t>
            </a:r>
            <a:r>
              <a:rPr lang="en-US" dirty="0">
                <a:latin typeface="Courier New" pitchFamily="49" charset="0"/>
              </a:rPr>
              <a:t>__</a:t>
            </a:r>
            <a:r>
              <a:rPr lang="en-US" dirty="0" err="1">
                <a:latin typeface="Courier New" pitchFamily="49" charset="0"/>
              </a:rPr>
              <a:t>qualname</a:t>
            </a:r>
            <a:r>
              <a:rPr lang="en-US" dirty="0">
                <a:latin typeface="Courier New" pitchFamily="49" charset="0"/>
              </a:rPr>
              <a:t>__</a:t>
            </a:r>
            <a:r>
              <a:rPr lang="en-US" dirty="0"/>
              <a:t> (introduced at 3.3) will give the original name and where it was defined.</a:t>
            </a:r>
            <a:endParaRPr lang="en-GB" dirty="0"/>
          </a:p>
        </p:txBody>
      </p:sp>
    </p:spTree>
    <p:extLst>
      <p:ext uri="{BB962C8B-B14F-4D97-AF65-F5344CB8AC3E}">
        <p14:creationId xmlns:p14="http://schemas.microsoft.com/office/powerpoint/2010/main" val="2104202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Annotations allow meta-data to be attached to parameters and return values.  Python itself ignores them, as it would comments, but they are available for use by third-party libraries. Aside from the basic syntax, there are no standard data types or formats - these are left flexible for third-party libraries to exploit.</a:t>
            </a:r>
          </a:p>
        </p:txBody>
      </p:sp>
    </p:spTree>
    <p:extLst>
      <p:ext uri="{BB962C8B-B14F-4D97-AF65-F5344CB8AC3E}">
        <p14:creationId xmlns:p14="http://schemas.microsoft.com/office/powerpoint/2010/main" val="416372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GB" dirty="0"/>
              <a:t>Python functions follow a syntax similar to conditional statements. A function is defined using the </a:t>
            </a:r>
            <a:r>
              <a:rPr lang="en-GB" sz="1200" b="1" kern="1200" dirty="0">
                <a:solidFill>
                  <a:schemeClr val="tx1"/>
                </a:solidFill>
                <a:latin typeface="+mn-lt"/>
                <a:ea typeface="+mn-ea"/>
                <a:cs typeface="+mn-cs"/>
              </a:rPr>
              <a:t>def</a:t>
            </a:r>
            <a:r>
              <a:rPr lang="en-GB" dirty="0"/>
              <a:t> keyword, followed by its name, an </a:t>
            </a:r>
            <a:r>
              <a:rPr lang="en-GB" b="1" dirty="0"/>
              <a:t>argument list</a:t>
            </a:r>
            <a:r>
              <a:rPr lang="en-GB" dirty="0"/>
              <a:t>, and a </a:t>
            </a:r>
            <a:r>
              <a:rPr lang="en-GB" b="1" dirty="0"/>
              <a:t>colon</a:t>
            </a:r>
            <a:r>
              <a:rPr lang="en-GB" dirty="0"/>
              <a:t>. The indented block beneath the definition contains the statements that make up the function body.</a:t>
            </a:r>
          </a:p>
          <a:p>
            <a:endParaRPr lang="en-GB" dirty="0"/>
          </a:p>
          <a:p>
            <a:r>
              <a:rPr lang="en-GB" dirty="0"/>
              <a:t>The argument list specifies the parameters passed to the function, with optional </a:t>
            </a:r>
            <a:r>
              <a:rPr lang="en-GB" b="1" dirty="0"/>
              <a:t>default values</a:t>
            </a:r>
            <a:r>
              <a:rPr lang="en-GB" dirty="0"/>
              <a:t>. This approach resembles that used in languages such as </a:t>
            </a:r>
            <a:r>
              <a:rPr lang="en-GB" b="1" dirty="0"/>
              <a:t>awk</a:t>
            </a:r>
            <a:r>
              <a:rPr lang="en-GB" dirty="0"/>
              <a:t>, </a:t>
            </a:r>
            <a:r>
              <a:rPr lang="en-GB" b="1" dirty="0"/>
              <a:t>PHP</a:t>
            </a:r>
            <a:r>
              <a:rPr lang="en-GB" dirty="0"/>
              <a:t>, and certain </a:t>
            </a:r>
            <a:r>
              <a:rPr lang="en-GB" b="1" dirty="0"/>
              <a:t>mainframe scripting languages</a:t>
            </a:r>
            <a:r>
              <a:rPr lang="en-GB" dirty="0"/>
              <a:t>, and shares some similarities with </a:t>
            </a:r>
            <a:r>
              <a:rPr lang="en-GB" b="1" dirty="0"/>
              <a:t>C++</a:t>
            </a:r>
            <a:r>
              <a:rPr lang="en-GB" dirty="0"/>
              <a:t>. The number of arguments provided by the caller must match those defined in the function (unless defaults are used). Function arguments in Python can be of </a:t>
            </a:r>
            <a:r>
              <a:rPr lang="en-GB" b="1" dirty="0"/>
              <a:t>any data type</a:t>
            </a:r>
            <a:r>
              <a:rPr lang="en-GB" dirty="0"/>
              <a:t>.</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6059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dirty="0"/>
              <a:t>In Python, </a:t>
            </a:r>
            <a:r>
              <a:rPr lang="en-GB" b="1" dirty="0"/>
              <a:t>arguments are passed by object reference</a:t>
            </a:r>
            <a:r>
              <a:rPr lang="en-GB" dirty="0"/>
              <a:t> (sometimes described as </a:t>
            </a:r>
            <a:r>
              <a:rPr lang="en-GB" i="1" dirty="0"/>
              <a:t>pass by assignment</a:t>
            </a:r>
            <a:r>
              <a:rPr lang="en-GB" dirty="0"/>
              <a:t>). This means that when a function is called, the parameter name inside the function becomes a </a:t>
            </a:r>
            <a:r>
              <a:rPr lang="en-GB" b="1" dirty="0"/>
              <a:t>local reference</a:t>
            </a:r>
            <a:r>
              <a:rPr lang="en-GB" dirty="0"/>
              <a:t> to the same object that was passed in. The reference itself is passed </a:t>
            </a:r>
            <a:r>
              <a:rPr lang="en-GB" b="1" dirty="0"/>
              <a:t>by value</a:t>
            </a:r>
            <a:r>
              <a:rPr lang="en-GB" dirty="0"/>
              <a:t>, so reassigning it within the function has no effect outside the function.</a:t>
            </a:r>
          </a:p>
          <a:p>
            <a:endParaRPr lang="en-GB" dirty="0"/>
          </a:p>
          <a:p>
            <a:r>
              <a:rPr lang="en-GB" dirty="0"/>
              <a:t>However, if the object is </a:t>
            </a:r>
            <a:r>
              <a:rPr lang="en-GB" b="1" dirty="0"/>
              <a:t>mutable</a:t>
            </a:r>
            <a:r>
              <a:rPr lang="en-GB" dirty="0"/>
              <a:t> (for example, a list or dictionary), then changes made to its contents inside the function will affect the original object in the caller. To prevent this, you can pass a </a:t>
            </a:r>
            <a:r>
              <a:rPr lang="en-GB" b="1" dirty="0"/>
              <a:t>copy</a:t>
            </a:r>
            <a:r>
              <a:rPr lang="en-GB" dirty="0"/>
              <a:t> of the data structure instead, such as a slice of the list:</a:t>
            </a:r>
          </a:p>
          <a:p>
            <a:pPr rtl="0"/>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print_thing</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mylist</a:t>
            </a:r>
            <a:r>
              <a:rPr lang="en-GB" sz="1200" kern="1200" dirty="0">
                <a:solidFill>
                  <a:schemeClr val="tx1"/>
                </a:solidFill>
                <a:latin typeface="+mn-lt"/>
                <a:ea typeface="+mn-ea"/>
                <a:cs typeface="+mn-cs"/>
              </a:rPr>
              <a:t>[:])   # Passes a shallow copy</a:t>
            </a:r>
          </a:p>
          <a:p>
            <a:pPr rtl="0"/>
            <a:endParaRPr lang="en-GB" sz="1200" kern="1200" dirty="0">
              <a:solidFill>
                <a:schemeClr val="tx1"/>
              </a:solidFill>
              <a:latin typeface="+mn-lt"/>
              <a:ea typeface="+mn-ea"/>
              <a:cs typeface="+mn-cs"/>
            </a:endParaRPr>
          </a:p>
          <a:p>
            <a:r>
              <a:rPr lang="en-GB" dirty="0"/>
              <a:t>Alternatively, you can convert the list to an </a:t>
            </a:r>
            <a:r>
              <a:rPr lang="en-GB" b="1" dirty="0"/>
              <a:t>immutable type</a:t>
            </a:r>
            <a:r>
              <a:rPr lang="en-GB" dirty="0"/>
              <a:t>, such as a tuple:</a:t>
            </a:r>
          </a:p>
          <a:p>
            <a:pPr rtl="0"/>
            <a:r>
              <a:rPr lang="en-GB" sz="1200" kern="1200" dirty="0" err="1">
                <a:solidFill>
                  <a:schemeClr val="tx1"/>
                </a:solidFill>
                <a:latin typeface="+mn-lt"/>
                <a:ea typeface="+mn-ea"/>
                <a:cs typeface="+mn-cs"/>
              </a:rPr>
              <a:t>print_thing</a:t>
            </a:r>
            <a:r>
              <a:rPr lang="en-GB" sz="1200" kern="1200" dirty="0">
                <a:solidFill>
                  <a:schemeClr val="tx1"/>
                </a:solidFill>
                <a:latin typeface="+mn-lt"/>
                <a:ea typeface="+mn-ea"/>
                <a:cs typeface="+mn-cs"/>
              </a:rPr>
              <a:t>(tuple(</a:t>
            </a:r>
            <a:r>
              <a:rPr lang="en-GB" sz="1200" kern="1200" dirty="0" err="1">
                <a:solidFill>
                  <a:schemeClr val="tx1"/>
                </a:solidFill>
                <a:latin typeface="+mn-lt"/>
                <a:ea typeface="+mn-ea"/>
                <a:cs typeface="+mn-cs"/>
              </a:rPr>
              <a:t>mylist</a:t>
            </a:r>
            <a:r>
              <a:rPr lang="en-GB" sz="1200" kern="1200" dirty="0">
                <a:solidFill>
                  <a:schemeClr val="tx1"/>
                </a:solidFill>
                <a:latin typeface="+mn-lt"/>
                <a:ea typeface="+mn-ea"/>
                <a:cs typeface="+mn-cs"/>
              </a:rPr>
              <a:t>))   # Raises an error if modification is attempted</a:t>
            </a:r>
          </a:p>
          <a:p>
            <a:pPr rtl="0"/>
            <a:endParaRPr lang="en-GB" sz="1200" kern="1200" dirty="0">
              <a:solidFill>
                <a:schemeClr val="tx1"/>
              </a:solidFill>
              <a:latin typeface="+mn-lt"/>
              <a:ea typeface="+mn-ea"/>
              <a:cs typeface="+mn-cs"/>
            </a:endParaRPr>
          </a:p>
          <a:p>
            <a:r>
              <a:rPr lang="en-GB" dirty="0"/>
              <a:t>In general, it’s considered better practice to return new values from functions rather than modify arguments in place. This avoids side effects and makes function behaviour clearer and easier to reason about.</a:t>
            </a:r>
          </a:p>
          <a:p>
            <a:endParaRPr lang="en-US" b="1" dirty="0"/>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235218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In Python, a function can define </a:t>
            </a:r>
            <a:r>
              <a:rPr lang="en-GB" b="1" dirty="0"/>
              <a:t>parameters with default values</a:t>
            </a:r>
            <a:r>
              <a:rPr lang="en-GB" dirty="0"/>
              <a:t>.</a:t>
            </a:r>
          </a:p>
          <a:p>
            <a:br>
              <a:rPr lang="en-GB" dirty="0"/>
            </a:br>
            <a:r>
              <a:rPr lang="en-GB" dirty="0"/>
              <a:t>For example, consider a function that calculates </a:t>
            </a:r>
            <a:r>
              <a:rPr lang="en-GB" b="1" dirty="0"/>
              <a:t>VAT</a:t>
            </a:r>
            <a:r>
              <a:rPr lang="en-GB" dirty="0"/>
              <a:t> on an item. In the UK, the VAT rate was historically </a:t>
            </a:r>
            <a:r>
              <a:rPr lang="en-GB" b="1" dirty="0"/>
              <a:t>17.5%</a:t>
            </a:r>
            <a:r>
              <a:rPr lang="en-GB" dirty="0"/>
              <a:t>, which makes a sensible default. However, since the rate may vary, it’s better to define it as a </a:t>
            </a:r>
            <a:r>
              <a:rPr lang="en-GB" b="1" dirty="0"/>
              <a:t>default parameter</a:t>
            </a:r>
            <a:r>
              <a:rPr lang="en-GB" dirty="0"/>
              <a:t> rather than hard-coding it into the function.</a:t>
            </a:r>
          </a:p>
          <a:p>
            <a:endParaRPr lang="en-GB" dirty="0"/>
          </a:p>
          <a:p>
            <a:r>
              <a:rPr lang="en-GB" dirty="0"/>
              <a:t>When using default values, remember that only parameters on the right-hand side of the argument list can have defaults. Once a parameter is given a default value, all parameters that follow must also have defaults.</a:t>
            </a:r>
          </a:p>
          <a:p>
            <a:r>
              <a:rPr lang="en-GB" dirty="0"/>
              <a:t>For instance: </a:t>
            </a:r>
          </a:p>
          <a:p>
            <a:pPr marL="444500"/>
            <a:r>
              <a:rPr lang="en-GB" sz="1200" kern="1200" dirty="0">
                <a:solidFill>
                  <a:schemeClr val="tx1"/>
                </a:solidFill>
                <a:latin typeface="+mn-lt"/>
                <a:ea typeface="+mn-ea"/>
                <a:cs typeface="+mn-cs"/>
              </a:rPr>
              <a:t>def print_vat2(</a:t>
            </a:r>
            <a:r>
              <a:rPr lang="en-GB" sz="1200" kern="1200" dirty="0" err="1">
                <a:solidFill>
                  <a:schemeClr val="tx1"/>
                </a:solidFill>
                <a:latin typeface="+mn-lt"/>
                <a:ea typeface="+mn-ea"/>
                <a:cs typeface="+mn-cs"/>
              </a:rPr>
              <a:t>vatpc</a:t>
            </a:r>
            <a:r>
              <a:rPr lang="en-GB" sz="1200" kern="1200" dirty="0">
                <a:solidFill>
                  <a:schemeClr val="tx1"/>
                </a:solidFill>
                <a:latin typeface="+mn-lt"/>
                <a:ea typeface="+mn-ea"/>
                <a:cs typeface="+mn-cs"/>
              </a:rPr>
              <a:t>=17.5, gross):  </a:t>
            </a:r>
          </a:p>
          <a:p>
            <a:r>
              <a:rPr lang="en-GB" dirty="0"/>
              <a:t>will cause a </a:t>
            </a:r>
            <a:r>
              <a:rPr lang="en-GB" b="1" dirty="0"/>
              <a:t>syntax error</a:t>
            </a:r>
            <a:r>
              <a:rPr lang="en-GB" dirty="0"/>
              <a:t>:</a:t>
            </a:r>
          </a:p>
          <a:p>
            <a:pPr lvl="1"/>
            <a:r>
              <a:rPr lang="en-GB" kern="1200" dirty="0">
                <a:solidFill>
                  <a:schemeClr val="tx1"/>
                </a:solidFill>
                <a:latin typeface="+mn-lt"/>
                <a:ea typeface="+mn-ea"/>
                <a:cs typeface="+mn-cs"/>
              </a:rPr>
              <a:t>File "functions.py", line 31</a:t>
            </a:r>
          </a:p>
          <a:p>
            <a:pPr lvl="1"/>
            <a:r>
              <a:rPr lang="en-GB" kern="1200" dirty="0">
                <a:solidFill>
                  <a:schemeClr val="tx1"/>
                </a:solidFill>
                <a:latin typeface="+mn-lt"/>
                <a:ea typeface="+mn-ea"/>
                <a:cs typeface="+mn-cs"/>
              </a:rPr>
              <a:t>    def print_vat2(</a:t>
            </a:r>
            <a:r>
              <a:rPr lang="en-GB" kern="1200" dirty="0" err="1">
                <a:solidFill>
                  <a:schemeClr val="tx1"/>
                </a:solidFill>
                <a:latin typeface="+mn-lt"/>
                <a:ea typeface="+mn-ea"/>
                <a:cs typeface="+mn-cs"/>
              </a:rPr>
              <a:t>vatpc</a:t>
            </a:r>
            <a:r>
              <a:rPr lang="en-GB" kern="1200" dirty="0">
                <a:solidFill>
                  <a:schemeClr val="tx1"/>
                </a:solidFill>
                <a:latin typeface="+mn-lt"/>
                <a:ea typeface="+mn-ea"/>
                <a:cs typeface="+mn-cs"/>
              </a:rPr>
              <a:t>=17.5, gross):</a:t>
            </a:r>
          </a:p>
          <a:p>
            <a:pPr lvl="1"/>
            <a:r>
              <a:rPr lang="en-GB" kern="1200" dirty="0" err="1">
                <a:solidFill>
                  <a:schemeClr val="tx1"/>
                </a:solidFill>
                <a:latin typeface="+mn-lt"/>
                <a:ea typeface="+mn-ea"/>
                <a:cs typeface="+mn-cs"/>
              </a:rPr>
              <a:t>SyntaxError</a:t>
            </a:r>
            <a:r>
              <a:rPr lang="en-GB" kern="1200" dirty="0">
                <a:solidFill>
                  <a:schemeClr val="tx1"/>
                </a:solidFill>
                <a:latin typeface="+mn-lt"/>
                <a:ea typeface="+mn-ea"/>
                <a:cs typeface="+mn-cs"/>
              </a:rPr>
              <a:t>: non-default argument follows default argument</a:t>
            </a:r>
          </a:p>
          <a:p>
            <a:endParaRPr lang="en-GB" dirty="0"/>
          </a:p>
          <a:p>
            <a:r>
              <a:rPr lang="en-GB" dirty="0"/>
              <a:t>To fix this, reverse the order or assign defaults to both parameters, for example:</a:t>
            </a:r>
          </a:p>
          <a:p>
            <a:pPr rtl="0"/>
            <a:r>
              <a:rPr lang="en-GB" sz="1200" kern="1200" dirty="0">
                <a:solidFill>
                  <a:schemeClr val="tx1"/>
                </a:solidFill>
                <a:latin typeface="+mn-lt"/>
                <a:ea typeface="+mn-ea"/>
                <a:cs typeface="+mn-cs"/>
              </a:rPr>
              <a:t>def print_vat2(gross, </a:t>
            </a:r>
            <a:r>
              <a:rPr lang="en-GB" sz="1200" kern="1200" dirty="0" err="1">
                <a:solidFill>
                  <a:schemeClr val="tx1"/>
                </a:solidFill>
                <a:latin typeface="+mn-lt"/>
                <a:ea typeface="+mn-ea"/>
                <a:cs typeface="+mn-cs"/>
              </a:rPr>
              <a:t>vatpc</a:t>
            </a:r>
            <a:r>
              <a:rPr lang="en-GB" sz="1200" kern="1200" dirty="0">
                <a:solidFill>
                  <a:schemeClr val="tx1"/>
                </a:solidFill>
                <a:latin typeface="+mn-lt"/>
                <a:ea typeface="+mn-ea"/>
                <a:cs typeface="+mn-cs"/>
              </a:rPr>
              <a:t>=17.5):</a:t>
            </a:r>
          </a:p>
          <a:p>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0434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Before we look further at parameter passing, we should review the mechanisms we have seen so far.</a:t>
            </a:r>
          </a:p>
        </p:txBody>
      </p:sp>
    </p:spTree>
    <p:extLst>
      <p:ext uri="{BB962C8B-B14F-4D97-AF65-F5344CB8AC3E}">
        <p14:creationId xmlns:p14="http://schemas.microsoft.com/office/powerpoint/2010/main" val="54349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example demonstrates a technique that </a:t>
            </a:r>
            <a:r>
              <a:rPr lang="en-GB" b="1" dirty="0"/>
              <a:t>forces the caller to specify parameters by name</a:t>
            </a:r>
            <a:r>
              <a:rPr lang="en-GB" dirty="0"/>
              <a:t> rather than by position. This improves readability and helps prevent errors caused by incorrect argument order.</a:t>
            </a:r>
          </a:p>
          <a:p>
            <a:endParaRPr lang="en-GB" dirty="0"/>
          </a:p>
          <a:p>
            <a:r>
              <a:rPr lang="en-GB" dirty="0"/>
              <a:t>In the example, all parameters have default values, so calling the function with no arguments is still valid.</a:t>
            </a:r>
          </a:p>
          <a:p>
            <a:endParaRPr lang="en-GB" dirty="0"/>
          </a:p>
          <a:p>
            <a:r>
              <a:rPr lang="en-GB" dirty="0"/>
              <a:t>By convention, any parameters defined </a:t>
            </a:r>
            <a:r>
              <a:rPr lang="en-GB" b="1" dirty="0"/>
              <a:t>after an asterisk (</a:t>
            </a:r>
            <a:r>
              <a:rPr lang="en-GB" sz="1200" b="1" kern="1200" dirty="0">
                <a:solidFill>
                  <a:schemeClr val="tx1"/>
                </a:solidFill>
                <a:latin typeface="+mn-lt"/>
                <a:ea typeface="+mn-ea"/>
                <a:cs typeface="+mn-cs"/>
              </a:rPr>
              <a:t>*</a:t>
            </a:r>
            <a:r>
              <a:rPr lang="en-GB" b="1" dirty="0"/>
              <a:t>)</a:t>
            </a:r>
            <a:r>
              <a:rPr lang="en-GB" dirty="0"/>
              <a:t> must be passed </a:t>
            </a:r>
            <a:r>
              <a:rPr lang="en-GB" b="1" dirty="0"/>
              <a:t>as keyword arguments</a:t>
            </a:r>
            <a:r>
              <a:rPr lang="en-GB" dirty="0"/>
              <a:t>, while those </a:t>
            </a:r>
            <a:r>
              <a:rPr lang="en-GB" b="1" dirty="0"/>
              <a:t>before the asterisk</a:t>
            </a:r>
            <a:r>
              <a:rPr lang="en-GB" dirty="0"/>
              <a:t> may still be passed </a:t>
            </a:r>
            <a:r>
              <a:rPr lang="en-GB" b="1" dirty="0"/>
              <a:t>positionally</a:t>
            </a:r>
            <a:r>
              <a:rPr lang="en-GB" dirty="0"/>
              <a:t>. This syntax is specific to Python 3.</a:t>
            </a:r>
          </a:p>
          <a:p>
            <a:endParaRPr lang="en-GB" dirty="0"/>
          </a:p>
        </p:txBody>
      </p:sp>
    </p:spTree>
    <p:extLst>
      <p:ext uri="{BB962C8B-B14F-4D97-AF65-F5344CB8AC3E}">
        <p14:creationId xmlns:p14="http://schemas.microsoft.com/office/powerpoint/2010/main" val="323831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By default, Python functions accept a </a:t>
            </a:r>
            <a:r>
              <a:rPr lang="en-GB" b="1" dirty="0"/>
              <a:t>fixed number of parameters</a:t>
            </a:r>
            <a:r>
              <a:rPr lang="en-GB" dirty="0"/>
              <a:t>. However, if the arguments are stored in a </a:t>
            </a:r>
            <a:r>
              <a:rPr lang="en-GB" b="1" dirty="0"/>
              <a:t>tuple or list</a:t>
            </a:r>
            <a:r>
              <a:rPr lang="en-GB" dirty="0"/>
              <a:t>, they can be passed into a function by </a:t>
            </a:r>
            <a:r>
              <a:rPr lang="en-GB" b="1" dirty="0"/>
              <a:t>unpacking</a:t>
            </a:r>
            <a:r>
              <a:rPr lang="en-GB" dirty="0"/>
              <a:t> them with a leading asterisk (</a:t>
            </a:r>
            <a:r>
              <a:rPr lang="en-GB" sz="1200" kern="1200" dirty="0">
                <a:solidFill>
                  <a:schemeClr val="tx1"/>
                </a:solidFill>
                <a:latin typeface="+mn-lt"/>
                <a:ea typeface="+mn-ea"/>
                <a:cs typeface="+mn-cs"/>
              </a:rPr>
              <a:t>*</a:t>
            </a:r>
            <a:r>
              <a:rPr lang="en-GB" dirty="0"/>
              <a:t>) in the function call. The container must, however, contain the </a:t>
            </a:r>
            <a:r>
              <a:rPr lang="en-GB" b="1" dirty="0"/>
              <a:t>exact number of elements</a:t>
            </a:r>
            <a:r>
              <a:rPr lang="en-GB" dirty="0"/>
              <a:t> expected by the function.</a:t>
            </a:r>
          </a:p>
          <a:p>
            <a:endParaRPr lang="en-GB" dirty="0"/>
          </a:p>
          <a:p>
            <a:r>
              <a:rPr lang="en-GB" dirty="0"/>
              <a:t>You can pass </a:t>
            </a:r>
            <a:r>
              <a:rPr lang="en-GB" b="1" dirty="0"/>
              <a:t>any </a:t>
            </a:r>
            <a:r>
              <a:rPr lang="en-GB" b="1" dirty="0" err="1"/>
              <a:t>iterable</a:t>
            </a:r>
            <a:r>
              <a:rPr lang="en-GB" dirty="0"/>
              <a:t> this way, typically a tuple or list, though technically even a string would work (each character would be treated as a separate argument).</a:t>
            </a:r>
          </a:p>
          <a:p>
            <a:endParaRPr lang="en-GB" dirty="0"/>
          </a:p>
          <a:p>
            <a:r>
              <a:rPr lang="en-GB" dirty="0"/>
              <a:t>Conversely, a function can be defined to </a:t>
            </a:r>
            <a:r>
              <a:rPr lang="en-GB" b="1" dirty="0"/>
              <a:t>collect multiple positional arguments</a:t>
            </a:r>
            <a:r>
              <a:rPr lang="en-GB" dirty="0"/>
              <a:t> into a single tuple using the same </a:t>
            </a:r>
            <a:r>
              <a:rPr lang="en-GB" sz="1200" kern="1200" dirty="0">
                <a:solidFill>
                  <a:schemeClr val="tx1"/>
                </a:solidFill>
                <a:latin typeface="+mn-lt"/>
                <a:ea typeface="+mn-ea"/>
                <a:cs typeface="+mn-cs"/>
              </a:rPr>
              <a:t>*</a:t>
            </a:r>
            <a:r>
              <a:rPr lang="en-GB" dirty="0"/>
              <a:t> syntax. In C/C++ terms, this is known as a </a:t>
            </a:r>
            <a:r>
              <a:rPr lang="en-GB" b="1" dirty="0"/>
              <a:t>variadic function</a:t>
            </a:r>
            <a:r>
              <a:rPr lang="en-GB" dirty="0"/>
              <a:t>, meaning it can accept a </a:t>
            </a:r>
            <a:r>
              <a:rPr lang="en-GB" b="1" dirty="0"/>
              <a:t>variable number of parameters</a:t>
            </a:r>
            <a:r>
              <a:rPr lang="en-GB" dirty="0"/>
              <a:t>. The named parameter (for example, </a:t>
            </a:r>
            <a:r>
              <a:rPr lang="en-GB" sz="1200" kern="1200" dirty="0">
                <a:solidFill>
                  <a:schemeClr val="tx1"/>
                </a:solidFill>
                <a:latin typeface="+mn-lt"/>
                <a:ea typeface="+mn-ea"/>
                <a:cs typeface="+mn-cs"/>
              </a:rPr>
              <a:t>*files</a:t>
            </a:r>
            <a:r>
              <a:rPr lang="en-GB" dirty="0"/>
              <a:t>) becomes a tuple of all received arguments. Remember that tuples are </a:t>
            </a:r>
            <a:r>
              <a:rPr lang="en-GB" b="1" dirty="0"/>
              <a:t>immutable</a:t>
            </a:r>
            <a:r>
              <a:rPr lang="en-GB" dirty="0"/>
              <a:t>, but their elements may still reference </a:t>
            </a:r>
            <a:r>
              <a:rPr lang="en-GB" b="1" dirty="0"/>
              <a:t>mutable objects</a:t>
            </a:r>
            <a:r>
              <a:rPr lang="en-GB" dirty="0"/>
              <a:t> that can be modified.</a:t>
            </a:r>
          </a:p>
        </p:txBody>
      </p:sp>
    </p:spTree>
    <p:extLst>
      <p:ext uri="{BB962C8B-B14F-4D97-AF65-F5344CB8AC3E}">
        <p14:creationId xmlns:p14="http://schemas.microsoft.com/office/powerpoint/2010/main" val="222437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b="1" dirty="0"/>
              <a:t>Keyword parameters</a:t>
            </a:r>
            <a:r>
              <a:rPr lang="en-GB" dirty="0"/>
              <a:t> (commonly referred to as </a:t>
            </a:r>
            <a:r>
              <a:rPr lang="en-GB" sz="1200" b="1" kern="1200" dirty="0" err="1">
                <a:solidFill>
                  <a:schemeClr val="tx1"/>
                </a:solidFill>
                <a:latin typeface="+mn-lt"/>
                <a:ea typeface="+mn-ea"/>
                <a:cs typeface="+mn-cs"/>
              </a:rPr>
              <a:t>kwargs</a:t>
            </a:r>
            <a:r>
              <a:rPr lang="en-GB" dirty="0"/>
              <a:t>) allow arguments to be passed as a </a:t>
            </a:r>
            <a:r>
              <a:rPr lang="en-GB" b="1" dirty="0"/>
              <a:t>dictionary</a:t>
            </a:r>
            <a:r>
              <a:rPr lang="en-GB" dirty="0"/>
              <a:t> of name–value pairs.</a:t>
            </a:r>
          </a:p>
          <a:p>
            <a:br>
              <a:rPr lang="en-GB" dirty="0"/>
            </a:br>
            <a:r>
              <a:rPr lang="en-GB" dirty="0"/>
              <a:t>To </a:t>
            </a:r>
            <a:r>
              <a:rPr lang="en-GB" b="1" dirty="0"/>
              <a:t>unpack</a:t>
            </a:r>
            <a:r>
              <a:rPr lang="en-GB" dirty="0"/>
              <a:t> named parameters when calling a function, use </a:t>
            </a:r>
            <a:r>
              <a:rPr lang="en-GB" b="1" dirty="0"/>
              <a:t>two asterisks (</a:t>
            </a:r>
            <a:r>
              <a:rPr lang="en-GB" sz="1200" b="1" kern="1200" dirty="0">
                <a:solidFill>
                  <a:schemeClr val="tx1"/>
                </a:solidFill>
                <a:latin typeface="+mn-lt"/>
                <a:ea typeface="+mn-ea"/>
                <a:cs typeface="+mn-cs"/>
              </a:rPr>
              <a:t>**</a:t>
            </a:r>
            <a:r>
              <a:rPr lang="en-GB" b="1" dirty="0"/>
              <a:t>)</a:t>
            </a:r>
            <a:r>
              <a:rPr lang="en-GB" dirty="0"/>
              <a:t> as a prefix. Inside the function, these parameters are automatically collected into a dictionary, meaning their </a:t>
            </a:r>
            <a:r>
              <a:rPr lang="en-GB" b="1" dirty="0"/>
              <a:t>order does not matter</a:t>
            </a:r>
            <a:r>
              <a:rPr lang="en-GB" dirty="0"/>
              <a:t> - a useful feature when dealing with functions that have many parameters.</a:t>
            </a:r>
          </a:p>
          <a:p>
            <a:endParaRPr lang="en-GB" dirty="0"/>
          </a:p>
          <a:p>
            <a:r>
              <a:rPr lang="en-GB" dirty="0"/>
              <a:t>A parameter prefixed with </a:t>
            </a:r>
            <a:r>
              <a:rPr lang="en-GB" sz="1200" kern="1200" dirty="0">
                <a:solidFill>
                  <a:schemeClr val="tx1"/>
                </a:solidFill>
                <a:latin typeface="+mn-lt"/>
                <a:ea typeface="+mn-ea"/>
                <a:cs typeface="+mn-cs"/>
              </a:rPr>
              <a:t>**</a:t>
            </a:r>
            <a:r>
              <a:rPr lang="en-GB" dirty="0"/>
              <a:t> must appear </a:t>
            </a:r>
            <a:r>
              <a:rPr lang="en-GB" b="1" dirty="0"/>
              <a:t>at the end of the parameter list</a:t>
            </a:r>
            <a:r>
              <a:rPr lang="en-GB" dirty="0"/>
              <a:t> in a function definition. Placing it elsewhere will result in a </a:t>
            </a:r>
            <a:r>
              <a:rPr lang="en-GB" b="1" dirty="0"/>
              <a:t>syntax error</a:t>
            </a:r>
            <a:r>
              <a:rPr lang="en-GB" dirty="0"/>
              <a:t>.</a:t>
            </a:r>
          </a:p>
        </p:txBody>
      </p:sp>
    </p:spTree>
    <p:extLst>
      <p:ext uri="{BB962C8B-B14F-4D97-AF65-F5344CB8AC3E}">
        <p14:creationId xmlns:p14="http://schemas.microsoft.com/office/powerpoint/2010/main" val="1738570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9.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5.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7.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9.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7.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emf"/><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10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38340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72796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380B3E6A-4919-BF1D-BC15-CF40853127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58604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1923233"/>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57753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11.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73.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12.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73.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13.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73.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1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73.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73.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16.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73.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17.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73.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8.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970" r:id="rId8"/>
    <p:sldLayoutId id="2147483971" r:id="rId9"/>
    <p:sldLayoutId id="2147483972" r:id="rId10"/>
    <p:sldLayoutId id="21474839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74"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8 - Functions</a:t>
            </a:r>
          </a:p>
        </p:txBody>
      </p:sp>
      <p:sp>
        <p:nvSpPr>
          <p:cNvPr id="5" name="Subtitle 4">
            <a:extLst>
              <a:ext uri="{FF2B5EF4-FFF2-40B4-BE49-F238E27FC236}">
                <a16:creationId xmlns:a16="http://schemas.microsoft.com/office/drawing/2014/main" id="{4D1EDBA7-874F-1627-9A47-41371A0DC58B}"/>
              </a:ext>
            </a:extLst>
          </p:cNvPr>
          <p:cNvSpPr>
            <a:spLocks noGrp="1"/>
          </p:cNvSpPr>
          <p:nvPr>
            <p:ph type="subTitle" idx="1"/>
          </p:nvPr>
        </p:nvSpPr>
        <p:spPr/>
        <p:txBody>
          <a:bodyPr/>
          <a:lstStyle/>
          <a:p>
            <a:endParaRPr lang="en-GB" dirty="0"/>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160693044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bg1"/>
                          </a:solidFill>
                        </a:rPr>
                        <a:t>8: Functions</a:t>
                      </a:r>
                      <a:endParaRPr lang="en-GB" sz="1800" baseline="0" dirty="0">
                        <a:solidFill>
                          <a:schemeClr val="bg1"/>
                        </a:solidFill>
                      </a:endParaRPr>
                    </a:p>
                  </a:txBody>
                  <a:tcPr>
                    <a:solidFill>
                      <a:schemeClr val="tx1">
                        <a:lumMod val="75000"/>
                        <a:lumOff val="25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solidFill>
                        </a:rPr>
                        <a:t>9: Advanced Collections</a:t>
                      </a:r>
                    </a:p>
                  </a:txBody>
                  <a:tcPr>
                    <a:solidFill>
                      <a:schemeClr val="bg2">
                        <a:lumMod val="5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solidFill>
                        </a:rPr>
                        <a:t>10: Modules and Packages</a:t>
                      </a:r>
                    </a:p>
                  </a:txBody>
                  <a:tcPr>
                    <a:solidFill>
                      <a:schemeClr val="tx1">
                        <a:lumMod val="25000"/>
                        <a:lumOff val="75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782736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US" dirty="0"/>
              <a:t>Returning objects from a function </a:t>
            </a:r>
          </a:p>
        </p:txBody>
      </p:sp>
      <p:sp>
        <p:nvSpPr>
          <p:cNvPr id="12291" name="Rectangle 3"/>
          <p:cNvSpPr>
            <a:spLocks noGrp="1" noChangeArrowheads="1"/>
          </p:cNvSpPr>
          <p:nvPr>
            <p:ph sz="quarter" idx="4"/>
          </p:nvPr>
        </p:nvSpPr>
        <p:spPr/>
        <p:txBody>
          <a:bodyPr/>
          <a:lstStyle/>
          <a:p>
            <a:pPr marL="0" indent="0">
              <a:spcBef>
                <a:spcPts val="600"/>
              </a:spcBef>
              <a:buNone/>
            </a:pPr>
            <a:r>
              <a:rPr lang="en-GB" sz="1800" b="1" dirty="0">
                <a:solidFill>
                  <a:schemeClr val="tx1"/>
                </a:solidFill>
              </a:rPr>
              <a:t>Use a return statement, followed by the object to be returned.</a:t>
            </a:r>
          </a:p>
          <a:p>
            <a:pPr>
              <a:spcBef>
                <a:spcPts val="600"/>
              </a:spcBef>
            </a:pPr>
            <a:r>
              <a:rPr lang="en-GB" sz="1800" dirty="0">
                <a:solidFill>
                  <a:schemeClr val="tx1"/>
                </a:solidFill>
              </a:rPr>
              <a:t>Any Python object may be returned.</a:t>
            </a:r>
          </a:p>
          <a:p>
            <a:pPr marL="0" indent="0">
              <a:spcBef>
                <a:spcPts val="600"/>
              </a:spcBef>
              <a:buNone/>
            </a:pPr>
            <a:r>
              <a:rPr lang="en-GB" sz="1800" b="1" dirty="0">
                <a:solidFill>
                  <a:schemeClr val="tx1"/>
                </a:solidFill>
              </a:rPr>
              <a:t>Returning an object:</a:t>
            </a:r>
          </a:p>
          <a:p>
            <a:pPr>
              <a:spcBef>
                <a:spcPts val="600"/>
              </a:spcBef>
            </a:pPr>
            <a:r>
              <a:rPr lang="en-GB" sz="1800" dirty="0">
                <a:solidFill>
                  <a:schemeClr val="tx1"/>
                </a:solidFill>
              </a:rPr>
              <a:t>Stops the execution of the function.</a:t>
            </a:r>
          </a:p>
          <a:p>
            <a:pPr>
              <a:spcBef>
                <a:spcPts val="600"/>
              </a:spcBef>
            </a:pPr>
            <a:r>
              <a:rPr lang="en-GB" sz="1800" dirty="0">
                <a:solidFill>
                  <a:schemeClr val="tx1"/>
                </a:solidFill>
              </a:rPr>
              <a:t>Passes the object back to the caller.</a:t>
            </a:r>
          </a:p>
          <a:p>
            <a:pPr>
              <a:spcBef>
                <a:spcPts val="600"/>
              </a:spcBef>
            </a:pPr>
            <a:r>
              <a:rPr lang="en-GB" sz="1800" dirty="0">
                <a:solidFill>
                  <a:schemeClr val="tx1"/>
                </a:solidFill>
              </a:rPr>
              <a:t>If return is not used, a reference to None is returned.</a:t>
            </a:r>
          </a:p>
          <a:p>
            <a:pPr marL="0" indent="0">
              <a:spcBef>
                <a:spcPts val="600"/>
              </a:spcBef>
              <a:buNone/>
            </a:pPr>
            <a:endParaRPr lang="en-US" sz="1800" dirty="0">
              <a:solidFill>
                <a:schemeClr val="tx1"/>
              </a:solidFill>
            </a:endParaRPr>
          </a:p>
        </p:txBody>
      </p:sp>
      <p:sp>
        <p:nvSpPr>
          <p:cNvPr id="12292" name="Text Box 4"/>
          <p:cNvSpPr txBox="1">
            <a:spLocks noChangeArrowheads="1"/>
          </p:cNvSpPr>
          <p:nvPr/>
        </p:nvSpPr>
        <p:spPr bwMode="auto">
          <a:xfrm>
            <a:off x="758161" y="3753885"/>
            <a:ext cx="5835680" cy="2164695"/>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(gross,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vat = gross - net</a:t>
            </a:r>
          </a:p>
          <a:p>
            <a:r>
              <a:rPr lang="en-US" sz="1800" dirty="0">
                <a:solidFill>
                  <a:schemeClr val="bg1"/>
                </a:solidFill>
                <a:latin typeface="Consolas" panose="020B0609020204030204" pitchFamily="49" charset="0"/>
                <a:cs typeface="Courier New" panose="02070309020205020404" pitchFamily="49" charset="0"/>
              </a:rPr>
              <a:t>   </a:t>
            </a:r>
            <a:r>
              <a:rPr lang="en-US" sz="1800" dirty="0">
                <a:solidFill>
                  <a:schemeClr val="bg1"/>
                </a:solidFill>
                <a:latin typeface="Consolas" panose="020B0609020204030204" pitchFamily="49" charset="0"/>
                <a:cs typeface="Courier New"/>
              </a:rPr>
              <a:t>return </a:t>
            </a:r>
            <a:r>
              <a:rPr lang="en-US" sz="1800" b="1" dirty="0">
                <a:solidFill>
                  <a:schemeClr val="accent1"/>
                </a:solidFill>
                <a:latin typeface="Consolas" panose="020B0609020204030204" pitchFamily="49" charset="0"/>
                <a:cs typeface="Courier New"/>
              </a:rPr>
              <a:t>[f'{net:05.2f}', f'{vat:05.2f}']</a:t>
            </a:r>
          </a:p>
          <a:p>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b="1"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(42.30)</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dirty="0" err="1">
                <a:solidFill>
                  <a:schemeClr val="bg1"/>
                </a:solidFill>
                <a:latin typeface="Consolas" panose="020B0609020204030204" pitchFamily="49" charset="0"/>
                <a:cs typeface="Courier New" panose="02070309020205020404" pitchFamily="49" charset="0"/>
              </a:rPr>
              <a:t>calc_vat</a:t>
            </a:r>
            <a:r>
              <a:rPr lang="en-US" sz="1800" dirty="0">
                <a:solidFill>
                  <a:schemeClr val="bg1"/>
                </a:solidFill>
                <a:latin typeface="Consolas" panose="020B0609020204030204" pitchFamily="49" charset="0"/>
                <a:cs typeface="Courier New" panose="02070309020205020404" pitchFamily="49" charset="0"/>
              </a:rPr>
              <a:t>(9.55))</a:t>
            </a:r>
          </a:p>
        </p:txBody>
      </p:sp>
      <p:sp>
        <p:nvSpPr>
          <p:cNvPr id="12293" name="Text Box 5"/>
          <p:cNvSpPr txBox="1">
            <a:spLocks noChangeArrowheads="1"/>
          </p:cNvSpPr>
          <p:nvPr/>
        </p:nvSpPr>
        <p:spPr bwMode="auto">
          <a:xfrm>
            <a:off x="4129705" y="5918580"/>
            <a:ext cx="2464136"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['08.13', '01.42']</a:t>
            </a:r>
          </a:p>
        </p:txBody>
      </p:sp>
      <p:sp>
        <p:nvSpPr>
          <p:cNvPr id="2" name="Slide Number Placeholder 1">
            <a:extLst>
              <a:ext uri="{FF2B5EF4-FFF2-40B4-BE49-F238E27FC236}">
                <a16:creationId xmlns:a16="http://schemas.microsoft.com/office/drawing/2014/main" id="{623BA2D4-E646-6616-FB3E-E009DE46A0D2}"/>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
        <p:nvSpPr>
          <p:cNvPr id="3" name="TextBox 2">
            <a:extLst>
              <a:ext uri="{FF2B5EF4-FFF2-40B4-BE49-F238E27FC236}">
                <a16:creationId xmlns:a16="http://schemas.microsoft.com/office/drawing/2014/main" id="{49CED2B8-CC3A-F193-94BA-30A6AFF9A52A}"/>
              </a:ext>
            </a:extLst>
          </p:cNvPr>
          <p:cNvSpPr txBox="1"/>
          <p:nvPr/>
        </p:nvSpPr>
        <p:spPr>
          <a:xfrm>
            <a:off x="7229855" y="5073503"/>
            <a:ext cx="2406904" cy="923330"/>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Function can be called as a </a:t>
            </a:r>
            <a:r>
              <a:rPr lang="en-GB" dirty="0" err="1"/>
              <a:t>r-value</a:t>
            </a:r>
            <a:r>
              <a:rPr lang="en-GB" dirty="0"/>
              <a:t> or part of an expression</a:t>
            </a:r>
          </a:p>
        </p:txBody>
      </p:sp>
      <p:sp>
        <p:nvSpPr>
          <p:cNvPr id="4" name="Line 11">
            <a:extLst>
              <a:ext uri="{FF2B5EF4-FFF2-40B4-BE49-F238E27FC236}">
                <a16:creationId xmlns:a16="http://schemas.microsoft.com/office/drawing/2014/main" id="{9F7A7491-F5E8-EC9E-1372-DDBFD97A4A74}"/>
              </a:ext>
            </a:extLst>
          </p:cNvPr>
          <p:cNvSpPr>
            <a:spLocks noChangeShapeType="1"/>
          </p:cNvSpPr>
          <p:nvPr/>
        </p:nvSpPr>
        <p:spPr bwMode="auto">
          <a:xfrm flipH="1" flipV="1">
            <a:off x="4017037" y="5535168"/>
            <a:ext cx="3212818" cy="0"/>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0DBE509-9EB4-AF28-6A60-044035C89500}"/>
              </a:ext>
            </a:extLst>
          </p:cNvPr>
          <p:cNvSpPr/>
          <p:nvPr/>
        </p:nvSpPr>
        <p:spPr>
          <a:xfrm>
            <a:off x="822960" y="5126736"/>
            <a:ext cx="3129280" cy="7406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037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7D365-012C-4717-9051-7A455CFF0010}"/>
              </a:ext>
            </a:extLst>
          </p:cNvPr>
          <p:cNvSpPr>
            <a:spLocks noGrp="1"/>
          </p:cNvSpPr>
          <p:nvPr>
            <p:ph type="ctrTitle"/>
          </p:nvPr>
        </p:nvSpPr>
        <p:spPr/>
        <p:txBody>
          <a:bodyPr/>
          <a:lstStyle/>
          <a:p>
            <a:r>
              <a:rPr lang="en-GB" dirty="0"/>
              <a:t>Function annotations</a:t>
            </a:r>
          </a:p>
        </p:txBody>
      </p:sp>
      <p:sp>
        <p:nvSpPr>
          <p:cNvPr id="8" name="Text Placeholder 7">
            <a:extLst>
              <a:ext uri="{FF2B5EF4-FFF2-40B4-BE49-F238E27FC236}">
                <a16:creationId xmlns:a16="http://schemas.microsoft.com/office/drawing/2014/main" id="{BE3C5CEE-6EA7-29BA-FDB7-63F5086DF974}"/>
              </a:ext>
            </a:extLst>
          </p:cNvPr>
          <p:cNvSpPr>
            <a:spLocks noGrp="1"/>
          </p:cNvSpPr>
          <p:nvPr>
            <p:ph type="body" sz="quarter" idx="13"/>
          </p:nvPr>
        </p:nvSpPr>
        <p:spPr>
          <a:xfrm>
            <a:off x="443922" y="1733108"/>
            <a:ext cx="8471478" cy="4348715"/>
          </a:xfrm>
        </p:spPr>
        <p:txBody>
          <a:bodyPr/>
          <a:lstStyle/>
          <a:p>
            <a:r>
              <a:rPr lang="en-GB" b="1" dirty="0"/>
              <a:t>Introduced in PEP 3107 for Python 3.0.</a:t>
            </a:r>
          </a:p>
          <a:p>
            <a:pPr marL="285750" indent="-285750">
              <a:buFont typeface="Arial" panose="020B0604020202020204" pitchFamily="34" charset="0"/>
              <a:buChar char="•"/>
            </a:pPr>
            <a:r>
              <a:rPr lang="en-GB" dirty="0"/>
              <a:t>Optional feature to add arbitrary comments to parameters and return types.</a:t>
            </a:r>
          </a:p>
          <a:p>
            <a:pPr marL="285750" indent="-285750">
              <a:buFont typeface="Arial" panose="020B0604020202020204" pitchFamily="34" charset="0"/>
              <a:buChar char="•"/>
            </a:pPr>
            <a:r>
              <a:rPr lang="en-GB" dirty="0"/>
              <a:t>Annotating parameters: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Annotating tuple and dictionary parameters: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Annotating return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Accessible in special attribute __annotations: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5" name="Text Box 8">
            <a:extLst>
              <a:ext uri="{FF2B5EF4-FFF2-40B4-BE49-F238E27FC236}">
                <a16:creationId xmlns:a16="http://schemas.microsoft.com/office/drawing/2014/main" id="{41E4F1F9-1ED6-4EC1-AE26-DCFBD7862C8B}"/>
              </a:ext>
            </a:extLst>
          </p:cNvPr>
          <p:cNvSpPr txBox="1">
            <a:spLocks noChangeArrowheads="1"/>
          </p:cNvSpPr>
          <p:nvPr/>
        </p:nvSpPr>
        <p:spPr bwMode="auto">
          <a:xfrm>
            <a:off x="812799" y="2912185"/>
            <a:ext cx="5283201"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:'str’, </a:t>
            </a:r>
            <a:r>
              <a:rPr lang="en-GB" sz="1800" dirty="0" err="1">
                <a:solidFill>
                  <a:schemeClr val="bg1"/>
                </a:solidFill>
                <a:latin typeface="Consolas" panose="020B0609020204030204" pitchFamily="49" charset="0"/>
                <a:cs typeface="Courier New" panose="02070309020205020404" pitchFamily="49" charset="0"/>
              </a:rPr>
              <a:t>files:'list</a:t>
            </a:r>
            <a:r>
              <a:rPr lang="en-GB" sz="1800" dirty="0">
                <a:solidFill>
                  <a:schemeClr val="bg1"/>
                </a:solidFill>
                <a:latin typeface="Consolas" panose="020B0609020204030204" pitchFamily="49" charset="0"/>
                <a:cs typeface="Courier New" panose="02070309020205020404" pitchFamily="49" charset="0"/>
              </a:rPr>
              <a:t>'=[]):</a:t>
            </a:r>
          </a:p>
        </p:txBody>
      </p:sp>
      <p:sp>
        <p:nvSpPr>
          <p:cNvPr id="6" name="Text Box 8">
            <a:extLst>
              <a:ext uri="{FF2B5EF4-FFF2-40B4-BE49-F238E27FC236}">
                <a16:creationId xmlns:a16="http://schemas.microsoft.com/office/drawing/2014/main" id="{04F3E1E9-AAE2-4BAB-B72E-4ABE6082A1FF}"/>
              </a:ext>
            </a:extLst>
          </p:cNvPr>
          <p:cNvSpPr txBox="1">
            <a:spLocks noChangeArrowheads="1"/>
          </p:cNvSpPr>
          <p:nvPr/>
        </p:nvSpPr>
        <p:spPr bwMode="auto">
          <a:xfrm>
            <a:off x="812799" y="3697546"/>
            <a:ext cx="6370321"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:'VAT, gross and message'):</a:t>
            </a:r>
          </a:p>
        </p:txBody>
      </p:sp>
      <p:sp>
        <p:nvSpPr>
          <p:cNvPr id="7" name="Text Box 8">
            <a:extLst>
              <a:ext uri="{FF2B5EF4-FFF2-40B4-BE49-F238E27FC236}">
                <a16:creationId xmlns:a16="http://schemas.microsoft.com/office/drawing/2014/main" id="{CE956A6F-E2DD-44E0-947C-E23304781338}"/>
              </a:ext>
            </a:extLst>
          </p:cNvPr>
          <p:cNvSpPr txBox="1">
            <a:spLocks noChangeArrowheads="1"/>
          </p:cNvSpPr>
          <p:nvPr/>
        </p:nvSpPr>
        <p:spPr bwMode="auto">
          <a:xfrm>
            <a:off x="812801" y="4554677"/>
            <a:ext cx="7244080"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calc_vat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gross:</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float</a:t>
            </a:r>
            <a:r>
              <a:rPr lang="en-GB" sz="1800" dirty="0">
                <a:solidFill>
                  <a:schemeClr val="bg1"/>
                </a:solidFill>
                <a:latin typeface="Consolas" panose="020B0609020204030204" pitchFamily="49" charset="0"/>
                <a:cs typeface="Courier New" panose="02070309020205020404" pitchFamily="49" charset="0"/>
              </a:rPr>
              <a:t>'</a:t>
            </a:r>
            <a:r>
              <a:rPr lang="en-US" sz="1800" dirty="0">
                <a:solidFill>
                  <a:schemeClr val="bg1"/>
                </a:solidFill>
                <a:latin typeface="Consolas" panose="020B0609020204030204" pitchFamily="49" charset="0"/>
                <a:cs typeface="Courier New" panose="02070309020205020404" pitchFamily="49" charset="0"/>
              </a:rPr>
              <a:t>=17.5</a:t>
            </a:r>
            <a:r>
              <a:rPr lang="en-GB" sz="1800" dirty="0">
                <a:solidFill>
                  <a:schemeClr val="bg1"/>
                </a:solidFill>
                <a:latin typeface="Consolas" panose="020B0609020204030204" pitchFamily="49" charset="0"/>
                <a:cs typeface="Courier New" panose="02070309020205020404" pitchFamily="49" charset="0"/>
              </a:rPr>
              <a:t>)-&gt;'list':</a:t>
            </a:r>
          </a:p>
        </p:txBody>
      </p:sp>
      <p:sp>
        <p:nvSpPr>
          <p:cNvPr id="9" name="Text Box 8">
            <a:extLst>
              <a:ext uri="{FF2B5EF4-FFF2-40B4-BE49-F238E27FC236}">
                <a16:creationId xmlns:a16="http://schemas.microsoft.com/office/drawing/2014/main" id="{F3440B3A-5590-404D-8996-7E1A15042FB6}"/>
              </a:ext>
            </a:extLst>
          </p:cNvPr>
          <p:cNvSpPr txBox="1">
            <a:spLocks noChangeArrowheads="1"/>
          </p:cNvSpPr>
          <p:nvPr/>
        </p:nvSpPr>
        <p:spPr bwMode="auto">
          <a:xfrm>
            <a:off x="812799" y="5305417"/>
            <a:ext cx="4135121" cy="369332"/>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solidFill>
                  <a:schemeClr val="bg1"/>
                </a:solidFill>
                <a:latin typeface="Consolas" panose="020B0609020204030204" pitchFamily="49" charset="0"/>
                <a:cs typeface="Courier New" panose="02070309020205020404" pitchFamily="49" charset="0"/>
              </a:rPr>
              <a:t>print(</a:t>
            </a:r>
            <a:r>
              <a:rPr lang="en-GB" sz="1800" dirty="0" err="1">
                <a:solidFill>
                  <a:schemeClr val="bg1"/>
                </a:solidFill>
                <a:latin typeface="Consolas" panose="020B0609020204030204" pitchFamily="49" charset="0"/>
                <a:cs typeface="Courier New" panose="02070309020205020404" pitchFamily="49" charset="0"/>
              </a:rPr>
              <a:t>calc_vat.__annotations</a:t>
            </a:r>
            <a:r>
              <a:rPr lang="en-GB" sz="1800" dirty="0">
                <a:solidFill>
                  <a:schemeClr val="bg1"/>
                </a:solidFill>
                <a:latin typeface="Consolas" panose="020B0609020204030204" pitchFamily="49" charset="0"/>
                <a:cs typeface="Courier New" panose="02070309020205020404" pitchFamily="49" charset="0"/>
              </a:rPr>
              <a:t>__)</a:t>
            </a:r>
          </a:p>
        </p:txBody>
      </p:sp>
      <p:pic>
        <p:nvPicPr>
          <p:cNvPr id="15" name="Picture 14" descr="An open diary with a day number 6 circled and annotated with the word &quot;Integer&quot;.">
            <a:extLst>
              <a:ext uri="{FF2B5EF4-FFF2-40B4-BE49-F238E27FC236}">
                <a16:creationId xmlns:a16="http://schemas.microsoft.com/office/drawing/2014/main" id="{263CDF19-CEEF-8274-8C68-1A015ED0FA7D}"/>
              </a:ext>
            </a:extLst>
          </p:cNvPr>
          <p:cNvPicPr>
            <a:picLocks noChangeAspect="1"/>
          </p:cNvPicPr>
          <p:nvPr/>
        </p:nvPicPr>
        <p:blipFill>
          <a:blip r:embed="rId3"/>
          <a:stretch>
            <a:fillRect/>
          </a:stretch>
        </p:blipFill>
        <p:spPr>
          <a:xfrm>
            <a:off x="9039225" y="152400"/>
            <a:ext cx="3152776" cy="6715692"/>
          </a:xfrm>
          <a:prstGeom prst="rect">
            <a:avLst/>
          </a:prstGeom>
        </p:spPr>
      </p:pic>
      <p:sp>
        <p:nvSpPr>
          <p:cNvPr id="4" name="Slide Number Placeholder 3">
            <a:extLst>
              <a:ext uri="{FF2B5EF4-FFF2-40B4-BE49-F238E27FC236}">
                <a16:creationId xmlns:a16="http://schemas.microsoft.com/office/drawing/2014/main" id="{5C025937-6352-7414-4450-1439955384B6}"/>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Tree>
    <p:extLst>
      <p:ext uri="{BB962C8B-B14F-4D97-AF65-F5344CB8AC3E}">
        <p14:creationId xmlns:p14="http://schemas.microsoft.com/office/powerpoint/2010/main" val="229065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Variables in functions</a:t>
            </a:r>
          </a:p>
        </p:txBody>
      </p:sp>
      <p:sp>
        <p:nvSpPr>
          <p:cNvPr id="13315" name="Rectangle 3"/>
          <p:cNvSpPr>
            <a:spLocks noGrp="1" noChangeArrowheads="1"/>
          </p:cNvSpPr>
          <p:nvPr>
            <p:ph type="body" sz="quarter" idx="14"/>
          </p:nvPr>
        </p:nvSpPr>
        <p:spPr>
          <a:xfrm>
            <a:off x="443921" y="1584839"/>
            <a:ext cx="7686287" cy="4061405"/>
          </a:xfrm>
        </p:spPr>
        <p:txBody>
          <a:bodyPr/>
          <a:lstStyle/>
          <a:p>
            <a:r>
              <a:rPr lang="en-GB" sz="1800" b="1" dirty="0"/>
              <a:t>Variables in a function can be local or global:</a:t>
            </a:r>
          </a:p>
          <a:p>
            <a:pPr marL="285750" indent="-285750">
              <a:buFont typeface="Arial" panose="020B0604020202020204" pitchFamily="34" charset="0"/>
              <a:buChar char="•"/>
            </a:pPr>
            <a:r>
              <a:rPr lang="en-GB" sz="1800" dirty="0"/>
              <a:t>Variables are defined as </a:t>
            </a:r>
            <a:r>
              <a:rPr lang="en-GB" sz="1800" b="1" dirty="0"/>
              <a:t>local</a:t>
            </a:r>
            <a:r>
              <a:rPr lang="en-GB" sz="1800" dirty="0"/>
              <a:t> if a value is </a:t>
            </a:r>
            <a:r>
              <a:rPr lang="en-GB" sz="1800" b="1" dirty="0"/>
              <a:t>assigned</a:t>
            </a:r>
            <a:r>
              <a:rPr lang="en-GB" sz="1800" dirty="0"/>
              <a:t>, otherwise global.</a:t>
            </a:r>
          </a:p>
          <a:p>
            <a:pPr marL="285750" indent="-285750">
              <a:buFont typeface="Arial" panose="020B0604020202020204" pitchFamily="34" charset="0"/>
              <a:buChar char="•"/>
            </a:pPr>
            <a:r>
              <a:rPr lang="en-GB" sz="1800" dirty="0"/>
              <a:t>Global variables can be referenced using the global keyword.</a:t>
            </a:r>
          </a:p>
          <a:p>
            <a:pPr marL="971550" lvl="1" indent="-285750"/>
            <a:r>
              <a:rPr lang="en-GB" dirty="0"/>
              <a:t>But are local to the current module, or namespace.</a:t>
            </a:r>
          </a:p>
          <a:p>
            <a:endParaRPr lang="en-GB" sz="1800" i="1" dirty="0"/>
          </a:p>
        </p:txBody>
      </p:sp>
      <p:sp>
        <p:nvSpPr>
          <p:cNvPr id="13316" name="Text Box 4"/>
          <p:cNvSpPr txBox="1">
            <a:spLocks noChangeArrowheads="1"/>
          </p:cNvSpPr>
          <p:nvPr/>
        </p:nvSpPr>
        <p:spPr bwMode="auto">
          <a:xfrm>
            <a:off x="1470085" y="3185755"/>
            <a:ext cx="3025076" cy="348932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3</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scope_test1():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a:solidFill>
                  <a:schemeClr val="accent1"/>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scope_test1()</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scope_test2():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bg1"/>
                </a:solidFill>
                <a:latin typeface="Consolas" panose="020B0609020204030204" pitchFamily="49" charset="0"/>
                <a:cs typeface="Courier New" panose="02070309020205020404" pitchFamily="49" charset="0"/>
              </a:rPr>
              <a:t>global</a:t>
            </a:r>
            <a:r>
              <a:rPr lang="en-US" sz="1800" dirty="0">
                <a:solidFill>
                  <a:schemeClr val="bg1"/>
                </a:solidFill>
                <a:latin typeface="Consolas" panose="020B0609020204030204" pitchFamily="49" charset="0"/>
                <a:cs typeface="Courier New" panose="02070309020205020404" pitchFamily="49" charset="0"/>
              </a:rPr>
              <a:t>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US" sz="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scope_test2()</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a:t>
            </a:r>
            <a:r>
              <a:rPr lang="en-US" sz="1800" b="1" dirty="0">
                <a:solidFill>
                  <a:schemeClr val="accent4"/>
                </a:solidFill>
                <a:latin typeface="Consolas" panose="020B0609020204030204" pitchFamily="49" charset="0"/>
                <a:cs typeface="Courier New" panose="02070309020205020404" pitchFamily="49" charset="0"/>
              </a:rPr>
              <a:t>result</a:t>
            </a:r>
            <a:r>
              <a:rPr lang="en-US" sz="1800" dirty="0">
                <a:solidFill>
                  <a:schemeClr val="bg1"/>
                </a:solidFill>
                <a:latin typeface="Consolas" panose="020B0609020204030204" pitchFamily="49" charset="0"/>
                <a:cs typeface="Courier New" panose="02070309020205020404" pitchFamily="49" charset="0"/>
              </a:rPr>
              <a:t>)</a:t>
            </a:r>
            <a:endParaRPr lang="en-GB" sz="1800" dirty="0">
              <a:solidFill>
                <a:schemeClr val="bg1"/>
              </a:solidFill>
              <a:latin typeface="Consolas" panose="020B0609020204030204" pitchFamily="49" charset="0"/>
              <a:cs typeface="Courier New" panose="02070309020205020404" pitchFamily="49" charset="0"/>
            </a:endParaRPr>
          </a:p>
        </p:txBody>
      </p:sp>
      <p:sp>
        <p:nvSpPr>
          <p:cNvPr id="13317" name="Text Box 5"/>
          <p:cNvSpPr txBox="1">
            <a:spLocks noChangeArrowheads="1"/>
          </p:cNvSpPr>
          <p:nvPr/>
        </p:nvSpPr>
        <p:spPr bwMode="auto">
          <a:xfrm>
            <a:off x="4495161" y="4553370"/>
            <a:ext cx="389259"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3</a:t>
            </a:r>
          </a:p>
        </p:txBody>
      </p:sp>
      <p:sp>
        <p:nvSpPr>
          <p:cNvPr id="2" name="Slide Number Placeholder 1">
            <a:extLst>
              <a:ext uri="{FF2B5EF4-FFF2-40B4-BE49-F238E27FC236}">
                <a16:creationId xmlns:a16="http://schemas.microsoft.com/office/drawing/2014/main" id="{4330B5EB-54A7-5221-2721-DF7CE7D9AA29}"/>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
        <p:nvSpPr>
          <p:cNvPr id="3" name="TextBox 2">
            <a:extLst>
              <a:ext uri="{FF2B5EF4-FFF2-40B4-BE49-F238E27FC236}">
                <a16:creationId xmlns:a16="http://schemas.microsoft.com/office/drawing/2014/main" id="{14208739-3CA3-44C0-7159-1DC441FF4BD9}"/>
              </a:ext>
            </a:extLst>
          </p:cNvPr>
          <p:cNvSpPr txBox="1"/>
          <p:nvPr/>
        </p:nvSpPr>
        <p:spPr>
          <a:xfrm>
            <a:off x="5321299" y="3581567"/>
            <a:ext cx="246126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Assignment means it is a local variable</a:t>
            </a:r>
          </a:p>
        </p:txBody>
      </p:sp>
      <p:sp>
        <p:nvSpPr>
          <p:cNvPr id="5" name="TextBox 4">
            <a:extLst>
              <a:ext uri="{FF2B5EF4-FFF2-40B4-BE49-F238E27FC236}">
                <a16:creationId xmlns:a16="http://schemas.microsoft.com/office/drawing/2014/main" id="{E828568F-11FB-5741-88D3-2E9653054D81}"/>
              </a:ext>
            </a:extLst>
          </p:cNvPr>
          <p:cNvSpPr txBox="1"/>
          <p:nvPr/>
        </p:nvSpPr>
        <p:spPr>
          <a:xfrm>
            <a:off x="5321299" y="5344367"/>
            <a:ext cx="2905202"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Global variable is changed</a:t>
            </a:r>
          </a:p>
        </p:txBody>
      </p:sp>
      <p:sp>
        <p:nvSpPr>
          <p:cNvPr id="6" name="Line 11">
            <a:extLst>
              <a:ext uri="{FF2B5EF4-FFF2-40B4-BE49-F238E27FC236}">
                <a16:creationId xmlns:a16="http://schemas.microsoft.com/office/drawing/2014/main" id="{9723F876-411E-73F8-3AD6-789F19269DDF}"/>
              </a:ext>
            </a:extLst>
          </p:cNvPr>
          <p:cNvSpPr>
            <a:spLocks noChangeShapeType="1"/>
          </p:cNvSpPr>
          <p:nvPr/>
        </p:nvSpPr>
        <p:spPr bwMode="auto">
          <a:xfrm flipH="1">
            <a:off x="3912678" y="3938306"/>
            <a:ext cx="1408621" cy="4119"/>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760853CC-72FC-166E-7BBD-3311423249AA}"/>
              </a:ext>
            </a:extLst>
          </p:cNvPr>
          <p:cNvSpPr/>
          <p:nvPr/>
        </p:nvSpPr>
        <p:spPr>
          <a:xfrm>
            <a:off x="1523272" y="5128980"/>
            <a:ext cx="2323401" cy="806999"/>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ne 11">
            <a:extLst>
              <a:ext uri="{FF2B5EF4-FFF2-40B4-BE49-F238E27FC236}">
                <a16:creationId xmlns:a16="http://schemas.microsoft.com/office/drawing/2014/main" id="{8DCBBD3E-4537-5B12-62EA-026E3CFD3363}"/>
              </a:ext>
            </a:extLst>
          </p:cNvPr>
          <p:cNvSpPr>
            <a:spLocks noChangeShapeType="1"/>
          </p:cNvSpPr>
          <p:nvPr/>
        </p:nvSpPr>
        <p:spPr bwMode="auto">
          <a:xfrm flipH="1" flipV="1">
            <a:off x="3899859" y="5529033"/>
            <a:ext cx="1421440" cy="4614"/>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1" name="Rectangle: Rounded Corners 10">
            <a:extLst>
              <a:ext uri="{FF2B5EF4-FFF2-40B4-BE49-F238E27FC236}">
                <a16:creationId xmlns:a16="http://schemas.microsoft.com/office/drawing/2014/main" id="{69E2EB7D-3031-FAFB-3264-C8D23D3A5B96}"/>
              </a:ext>
            </a:extLst>
          </p:cNvPr>
          <p:cNvSpPr/>
          <p:nvPr/>
        </p:nvSpPr>
        <p:spPr>
          <a:xfrm>
            <a:off x="1523273" y="3627040"/>
            <a:ext cx="2389406" cy="555206"/>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Box 5">
            <a:extLst>
              <a:ext uri="{FF2B5EF4-FFF2-40B4-BE49-F238E27FC236}">
                <a16:creationId xmlns:a16="http://schemas.microsoft.com/office/drawing/2014/main" id="{2EE34885-E5E9-DD05-E196-1FED860AA1E0}"/>
              </a:ext>
            </a:extLst>
          </p:cNvPr>
          <p:cNvSpPr txBox="1">
            <a:spLocks noChangeArrowheads="1"/>
          </p:cNvSpPr>
          <p:nvPr/>
        </p:nvSpPr>
        <p:spPr bwMode="auto">
          <a:xfrm>
            <a:off x="4495161" y="6285234"/>
            <a:ext cx="484504"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42</a:t>
            </a:r>
          </a:p>
        </p:txBody>
      </p:sp>
    </p:spTree>
    <p:extLst>
      <p:ext uri="{BB962C8B-B14F-4D97-AF65-F5344CB8AC3E}">
        <p14:creationId xmlns:p14="http://schemas.microsoft.com/office/powerpoint/2010/main" val="2902521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1000" fill="hold"/>
                                        <p:tgtEl>
                                          <p:spTgt spid="13316">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fill="hold" nodeType="clickEffect">
                                  <p:stCondLst>
                                    <p:cond delay="0"/>
                                  </p:stCondLst>
                                  <p:iterate type="lt">
                                    <p:tmPct val="0"/>
                                  </p:iterate>
                                  <p:childTnLst>
                                    <p:anim calcmode="discrete" valueType="str">
                                      <p:cBhvr>
                                        <p:cTn id="10" dur="1000" fill="hold"/>
                                        <p:tgtEl>
                                          <p:spTgt spid="13316">
                                            <p:txEl>
                                              <p:pRg st="3" end="3"/>
                                            </p:txEl>
                                          </p:spTgt>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emph" presetSubtype="0" fill="hold" nodeType="clickEffect">
                                  <p:stCondLst>
                                    <p:cond delay="0"/>
                                  </p:stCondLst>
                                  <p:childTnLst>
                                    <p:anim calcmode="discrete" valueType="str">
                                      <p:cBhvr>
                                        <p:cTn id="22" dur="1000" fill="hold"/>
                                        <p:tgtEl>
                                          <p:spTgt spid="13316">
                                            <p:txEl>
                                              <p:pRg st="6" end="6"/>
                                            </p:txEl>
                                          </p:spTgt>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fill="hold" nodeType="clickEffect">
                                  <p:stCondLst>
                                    <p:cond delay="0"/>
                                  </p:stCondLst>
                                  <p:childTnLst>
                                    <p:anim calcmode="discrete" valueType="str">
                                      <p:cBhvr>
                                        <p:cTn id="30" dur="1000" fill="hold"/>
                                        <p:tgtEl>
                                          <p:spTgt spid="13316">
                                            <p:txEl>
                                              <p:pRg st="9" end="9"/>
                                            </p:txEl>
                                          </p:spTgt>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fill="hold" nodeType="clickEffect">
                                  <p:stCondLst>
                                    <p:cond delay="0"/>
                                  </p:stCondLst>
                                  <p:iterate type="lt">
                                    <p:tmPct val="0"/>
                                  </p:iterate>
                                  <p:childTnLst>
                                    <p:anim calcmode="discrete" valueType="str">
                                      <p:cBhvr>
                                        <p:cTn id="34" dur="1000" fill="hold"/>
                                        <p:tgtEl>
                                          <p:spTgt spid="13316">
                                            <p:txEl>
                                              <p:pRg st="10" end="10"/>
                                            </p:txEl>
                                          </p:spTgt>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5" presetClass="emph" presetSubtype="0" fill="hold" nodeType="clickEffect">
                                  <p:stCondLst>
                                    <p:cond delay="0"/>
                                  </p:stCondLst>
                                  <p:childTnLst>
                                    <p:anim calcmode="discrete" valueType="str">
                                      <p:cBhvr>
                                        <p:cTn id="46" dur="1000" fill="hold"/>
                                        <p:tgtEl>
                                          <p:spTgt spid="13316">
                                            <p:txEl>
                                              <p:pRg st="13" end="13"/>
                                            </p:txEl>
                                          </p:spTgt>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nimBg="1"/>
      <p:bldP spid="3" grpId="0" animBg="1"/>
      <p:bldP spid="5" grpId="0" animBg="1"/>
      <p:bldP spid="6"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GB" dirty="0"/>
              <a:t>Nested functions</a:t>
            </a:r>
          </a:p>
        </p:txBody>
      </p:sp>
      <p:sp>
        <p:nvSpPr>
          <p:cNvPr id="14339" name="Rectangle 3"/>
          <p:cNvSpPr>
            <a:spLocks noGrp="1" noChangeArrowheads="1"/>
          </p:cNvSpPr>
          <p:nvPr>
            <p:ph sz="quarter" idx="4"/>
          </p:nvPr>
        </p:nvSpPr>
        <p:spPr/>
        <p:txBody>
          <a:bodyPr/>
          <a:lstStyle/>
          <a:p>
            <a:pPr marL="0" indent="0">
              <a:buNone/>
            </a:pPr>
            <a:r>
              <a:rPr lang="en-GB" b="1" dirty="0">
                <a:solidFill>
                  <a:schemeClr val="tx1"/>
                </a:solidFill>
              </a:rPr>
              <a:t>A function can be defined within another function.</a:t>
            </a:r>
          </a:p>
          <a:p>
            <a:r>
              <a:rPr lang="en-GB" dirty="0">
                <a:solidFill>
                  <a:schemeClr val="tx1"/>
                </a:solidFill>
              </a:rPr>
              <a:t>This has the same scope as any other object.</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dirty="0"/>
              <a:t>Placing a function inside another is not something which all languages support. It can be useful for simple functions, for so-called "closures", and for function factories. Notice that, in the example, the function has not declared </a:t>
            </a:r>
            <a:r>
              <a:rPr lang="en-GB" dirty="0" err="1"/>
              <a:t>num</a:t>
            </a:r>
            <a:r>
              <a:rPr lang="en-GB" dirty="0"/>
              <a:t> as global, yet the inner() function has access to it because it is still in scope. If an assignment was made to </a:t>
            </a:r>
            <a:r>
              <a:rPr lang="en-GB" dirty="0" err="1"/>
              <a:t>num</a:t>
            </a:r>
            <a:r>
              <a:rPr lang="en-GB" dirty="0"/>
              <a:t> in inner(), then a new variable would be created which would only be visible to inner().</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Nested functions can be used to encapsulate helper code.</a:t>
            </a:r>
          </a:p>
          <a:p>
            <a:pPr lvl="1"/>
            <a:r>
              <a:rPr lang="en-GB" dirty="0">
                <a:solidFill>
                  <a:schemeClr val="tx1"/>
                </a:solidFill>
              </a:rPr>
              <a:t>Can be returned as closures.</a:t>
            </a:r>
          </a:p>
          <a:p>
            <a:pPr marL="0" indent="0">
              <a:buNone/>
            </a:pPr>
            <a:endParaRPr lang="en-GB" dirty="0">
              <a:solidFill>
                <a:schemeClr val="tx1"/>
              </a:solidFill>
            </a:endParaRPr>
          </a:p>
          <a:p>
            <a:pPr marL="0" indent="0">
              <a:buNone/>
            </a:pPr>
            <a:endParaRPr lang="en-GB" dirty="0">
              <a:solidFill>
                <a:schemeClr val="tx1"/>
              </a:solidFill>
            </a:endParaRPr>
          </a:p>
        </p:txBody>
      </p:sp>
      <p:sp>
        <p:nvSpPr>
          <p:cNvPr id="14340" name="Text Box 4"/>
          <p:cNvSpPr txBox="1">
            <a:spLocks noChangeArrowheads="1"/>
          </p:cNvSpPr>
          <p:nvPr/>
        </p:nvSpPr>
        <p:spPr bwMode="auto">
          <a:xfrm>
            <a:off x="797454" y="2448966"/>
            <a:ext cx="4203838" cy="283154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1"/>
                </a:solidFill>
                <a:latin typeface="Consolas" panose="020B0609020204030204" pitchFamily="49" charset="0"/>
                <a:cs typeface="Courier New" panose="02070309020205020404" pitchFamily="49" charset="0"/>
              </a:rPr>
              <a:t>outer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 42</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inner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inner")</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inner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num</a:t>
            </a:r>
            <a:r>
              <a:rPr lang="en-GB" sz="1800" dirty="0">
                <a:solidFill>
                  <a:schemeClr val="bg1"/>
                </a:solidFill>
                <a:latin typeface="Consolas" panose="020B0609020204030204" pitchFamily="49" charset="0"/>
                <a:cs typeface="Courier New" panose="02070309020205020404" pitchFamily="49" charset="0"/>
              </a:rPr>
              <a:t>, "in outer")</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b="1" dirty="0">
                <a:solidFill>
                  <a:schemeClr val="accent1"/>
                </a:solidFill>
                <a:latin typeface="Consolas" panose="020B0609020204030204" pitchFamily="49" charset="0"/>
                <a:cs typeface="Courier New" panose="02070309020205020404" pitchFamily="49" charset="0"/>
              </a:rPr>
              <a:t>outer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b="1" dirty="0">
                <a:solidFill>
                  <a:schemeClr val="bg1"/>
                </a:solidFill>
                <a:latin typeface="Consolas" panose="020B0609020204030204" pitchFamily="49" charset="0"/>
                <a:cs typeface="Courier New" panose="02070309020205020404" pitchFamily="49" charset="0"/>
              </a:rPr>
              <a:t>inner</a:t>
            </a:r>
            <a:r>
              <a:rPr lang="en-GB" sz="1800" dirty="0">
                <a:solidFill>
                  <a:schemeClr val="bg1"/>
                </a:solidFill>
                <a:latin typeface="Consolas" panose="020B0609020204030204" pitchFamily="49" charset="0"/>
                <a:cs typeface="Courier New" panose="02070309020205020404" pitchFamily="49" charset="0"/>
              </a:rPr>
              <a:t>()</a:t>
            </a:r>
          </a:p>
        </p:txBody>
      </p:sp>
      <p:sp>
        <p:nvSpPr>
          <p:cNvPr id="14341" name="Text Box 5"/>
          <p:cNvSpPr txBox="1">
            <a:spLocks noChangeArrowheads="1"/>
          </p:cNvSpPr>
          <p:nvPr/>
        </p:nvSpPr>
        <p:spPr bwMode="auto">
          <a:xfrm>
            <a:off x="5005497" y="4469530"/>
            <a:ext cx="1577676"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42 in inner</a:t>
            </a:r>
          </a:p>
          <a:p>
            <a:pPr>
              <a:spcBef>
                <a:spcPct val="0"/>
              </a:spcBef>
            </a:pPr>
            <a:r>
              <a:rPr lang="en-US" sz="1800" dirty="0">
                <a:latin typeface="Consolas" panose="020B0609020204030204" pitchFamily="49" charset="0"/>
                <a:cs typeface="Courier New" panose="02070309020205020404" pitchFamily="49" charset="0"/>
              </a:rPr>
              <a:t>42 in outer</a:t>
            </a:r>
          </a:p>
        </p:txBody>
      </p:sp>
      <p:sp>
        <p:nvSpPr>
          <p:cNvPr id="2" name="Slide Number Placeholder 1">
            <a:extLst>
              <a:ext uri="{FF2B5EF4-FFF2-40B4-BE49-F238E27FC236}">
                <a16:creationId xmlns:a16="http://schemas.microsoft.com/office/drawing/2014/main" id="{A2D7A752-B89C-6D28-FB36-B2211E50FA95}"/>
              </a:ext>
            </a:extLst>
          </p:cNvPr>
          <p:cNvSpPr>
            <a:spLocks noGrp="1"/>
          </p:cNvSpPr>
          <p:nvPr>
            <p:ph type="sldNum" sz="quarter" idx="12"/>
          </p:nvPr>
        </p:nvSpPr>
        <p:spPr/>
        <p:txBody>
          <a:bodyPr/>
          <a:lstStyle/>
          <a:p>
            <a:fld id="{EF892D59-8F09-EF4B-AD6D-DA609442F868}" type="slidenum">
              <a:rPr lang="en-GB" smtClean="0"/>
              <a:pPr/>
              <a:t>13</a:t>
            </a:fld>
            <a:endParaRPr lang="en-GB" dirty="0"/>
          </a:p>
        </p:txBody>
      </p:sp>
      <p:sp>
        <p:nvSpPr>
          <p:cNvPr id="3" name="Text Box 5">
            <a:extLst>
              <a:ext uri="{FF2B5EF4-FFF2-40B4-BE49-F238E27FC236}">
                <a16:creationId xmlns:a16="http://schemas.microsoft.com/office/drawing/2014/main" id="{87B89EC4-295E-A0DE-513B-13C8A3028014}"/>
              </a:ext>
            </a:extLst>
          </p:cNvPr>
          <p:cNvSpPr txBox="1">
            <a:spLocks noChangeArrowheads="1"/>
          </p:cNvSpPr>
          <p:nvPr/>
        </p:nvSpPr>
        <p:spPr bwMode="auto">
          <a:xfrm>
            <a:off x="797454" y="5292969"/>
            <a:ext cx="4996881"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rgbClr val="FF0000"/>
                </a:solidFill>
                <a:latin typeface="Consolas" panose="020B0609020204030204" pitchFamily="49" charset="0"/>
                <a:cs typeface="Courier New" panose="02070309020205020404" pitchFamily="49" charset="0"/>
              </a:rPr>
              <a:t>NameError</a:t>
            </a:r>
            <a:r>
              <a:rPr lang="en-US" sz="1800" dirty="0">
                <a:solidFill>
                  <a:srgbClr val="FF0000"/>
                </a:solidFill>
                <a:latin typeface="Consolas" panose="020B0609020204030204" pitchFamily="49" charset="0"/>
                <a:cs typeface="Courier New" panose="02070309020205020404" pitchFamily="49" charset="0"/>
              </a:rPr>
              <a:t>: name 'inner' is not defined</a:t>
            </a:r>
            <a:endParaRPr lang="en-GB" sz="1800" dirty="0">
              <a:solidFill>
                <a:srgbClr val="FF0000"/>
              </a:solidFill>
              <a:latin typeface="Consolas" panose="020B06090202040302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BA327975-BF4A-A826-08B2-35AA82EDC605}"/>
              </a:ext>
            </a:extLst>
          </p:cNvPr>
          <p:cNvSpPr txBox="1"/>
          <p:nvPr/>
        </p:nvSpPr>
        <p:spPr>
          <a:xfrm>
            <a:off x="5384800" y="3255444"/>
            <a:ext cx="381000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Outer function hides inner function</a:t>
            </a:r>
          </a:p>
        </p:txBody>
      </p:sp>
      <p:sp>
        <p:nvSpPr>
          <p:cNvPr id="5" name="TextBox 4">
            <a:extLst>
              <a:ext uri="{FF2B5EF4-FFF2-40B4-BE49-F238E27FC236}">
                <a16:creationId xmlns:a16="http://schemas.microsoft.com/office/drawing/2014/main" id="{9D685674-0E07-6661-2663-66FD0A0A5D46}"/>
              </a:ext>
            </a:extLst>
          </p:cNvPr>
          <p:cNvSpPr txBox="1"/>
          <p:nvPr/>
        </p:nvSpPr>
        <p:spPr>
          <a:xfrm>
            <a:off x="5384800" y="3864738"/>
            <a:ext cx="3307080"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Inner function call is in scope</a:t>
            </a:r>
          </a:p>
        </p:txBody>
      </p:sp>
      <p:sp>
        <p:nvSpPr>
          <p:cNvPr id="6" name="Line 11">
            <a:extLst>
              <a:ext uri="{FF2B5EF4-FFF2-40B4-BE49-F238E27FC236}">
                <a16:creationId xmlns:a16="http://schemas.microsoft.com/office/drawing/2014/main" id="{3A1F0DC1-2443-8254-9E0E-DA99E7EEC68A}"/>
              </a:ext>
            </a:extLst>
          </p:cNvPr>
          <p:cNvSpPr>
            <a:spLocks noChangeShapeType="1"/>
          </p:cNvSpPr>
          <p:nvPr/>
        </p:nvSpPr>
        <p:spPr bwMode="auto">
          <a:xfrm flipH="1" flipV="1">
            <a:off x="4759960" y="3412128"/>
            <a:ext cx="624840" cy="11047"/>
          </a:xfrm>
          <a:prstGeom prst="line">
            <a:avLst/>
          </a:prstGeom>
          <a:noFill/>
          <a:ln w="190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7" name="Rectangle: Rounded Corners 6">
            <a:extLst>
              <a:ext uri="{FF2B5EF4-FFF2-40B4-BE49-F238E27FC236}">
                <a16:creationId xmlns:a16="http://schemas.microsoft.com/office/drawing/2014/main" id="{BDE9AA75-BA6A-0E86-2EEF-F1050C7CF2AC}"/>
              </a:ext>
            </a:extLst>
          </p:cNvPr>
          <p:cNvSpPr/>
          <p:nvPr/>
        </p:nvSpPr>
        <p:spPr>
          <a:xfrm>
            <a:off x="1276961" y="3112078"/>
            <a:ext cx="3391559" cy="646331"/>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ne 11">
            <a:extLst>
              <a:ext uri="{FF2B5EF4-FFF2-40B4-BE49-F238E27FC236}">
                <a16:creationId xmlns:a16="http://schemas.microsoft.com/office/drawing/2014/main" id="{90C8B8CD-319C-929A-A2E4-214EE752108C}"/>
              </a:ext>
            </a:extLst>
          </p:cNvPr>
          <p:cNvSpPr>
            <a:spLocks noChangeShapeType="1"/>
          </p:cNvSpPr>
          <p:nvPr/>
        </p:nvSpPr>
        <p:spPr bwMode="auto">
          <a:xfrm flipH="1" flipV="1">
            <a:off x="2262020" y="4006968"/>
            <a:ext cx="3122780" cy="8995"/>
          </a:xfrm>
          <a:prstGeom prst="line">
            <a:avLst/>
          </a:prstGeom>
          <a:noFill/>
          <a:ln w="19050">
            <a:solidFill>
              <a:schemeClr val="accent4"/>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Rectangle: Rounded Corners 8">
            <a:extLst>
              <a:ext uri="{FF2B5EF4-FFF2-40B4-BE49-F238E27FC236}">
                <a16:creationId xmlns:a16="http://schemas.microsoft.com/office/drawing/2014/main" id="{301745CD-CC78-38E0-3300-54B7CA7F0AAE}"/>
              </a:ext>
            </a:extLst>
          </p:cNvPr>
          <p:cNvSpPr/>
          <p:nvPr/>
        </p:nvSpPr>
        <p:spPr>
          <a:xfrm>
            <a:off x="858520" y="2448966"/>
            <a:ext cx="3901440" cy="1972556"/>
          </a:xfrm>
          <a:prstGeom prst="roundRect">
            <a:avLst>
              <a:gd name="adj" fmla="val 10486"/>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08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GB" dirty="0"/>
              <a:t>Variables in nested functions</a:t>
            </a:r>
          </a:p>
        </p:txBody>
      </p:sp>
      <p:sp>
        <p:nvSpPr>
          <p:cNvPr id="15363" name="Rectangle 3"/>
          <p:cNvSpPr>
            <a:spLocks noGrp="1" noChangeArrowheads="1"/>
          </p:cNvSpPr>
          <p:nvPr>
            <p:ph sz="quarter" idx="4"/>
          </p:nvPr>
        </p:nvSpPr>
        <p:spPr/>
        <p:txBody>
          <a:bodyPr/>
          <a:lstStyle/>
          <a:p>
            <a:r>
              <a:rPr lang="en-GB" b="1" dirty="0">
                <a:solidFill>
                  <a:schemeClr val="tx1"/>
                </a:solidFill>
              </a:rPr>
              <a:t>Since scopes may be nested, we need to indicate that:</a:t>
            </a:r>
          </a:p>
        </p:txBody>
      </p:sp>
      <p:sp>
        <p:nvSpPr>
          <p:cNvPr id="15364" name="Text Box 4"/>
          <p:cNvSpPr txBox="1">
            <a:spLocks noChangeArrowheads="1"/>
          </p:cNvSpPr>
          <p:nvPr/>
        </p:nvSpPr>
        <p:spPr bwMode="auto">
          <a:xfrm>
            <a:off x="1376950" y="2110489"/>
            <a:ext cx="6707188" cy="424731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result = 3</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def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12</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b="1" dirty="0">
                <a:solidFill>
                  <a:schemeClr val="bg1"/>
                </a:solidFill>
                <a:latin typeface="Consolas" panose="020B0609020204030204" pitchFamily="49" charset="0"/>
                <a:cs typeface="Courier New" panose="02070309020205020404" pitchFamily="49" charset="0"/>
              </a:rPr>
              <a:t>nonlocal result</a:t>
            </a:r>
          </a:p>
          <a:p>
            <a:pPr>
              <a:spcBef>
                <a:spcPct val="0"/>
              </a:spcBef>
            </a:pPr>
            <a:r>
              <a:rPr lang="en-US" sz="1800" dirty="0">
                <a:solidFill>
                  <a:schemeClr val="bg1"/>
                </a:solidFill>
                <a:latin typeface="Consolas" panose="020B0609020204030204" pitchFamily="49" charset="0"/>
                <a:cs typeface="Courier New" panose="02070309020205020404" pitchFamily="49" charset="0"/>
              </a:rPr>
              <a:t>        if result &lt; 45:</a:t>
            </a:r>
          </a:p>
          <a:p>
            <a:pPr>
              <a:spcBef>
                <a:spcPct val="0"/>
              </a:spcBef>
            </a:pPr>
            <a:r>
              <a:rPr lang="en-US" sz="1800" dirty="0">
                <a:solidFill>
                  <a:schemeClr val="bg1"/>
                </a:solidFill>
                <a:latin typeface="Consolas" panose="020B0609020204030204" pitchFamily="49" charset="0"/>
                <a:cs typeface="Courier New" panose="02070309020205020404" pitchFamily="49" charset="0"/>
              </a:rPr>
              <a:t>            result += 1</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scope_test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    print(result, "from </a:t>
            </a: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my_func</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r>
              <a:rPr lang="en-US" sz="1800" dirty="0">
                <a:solidFill>
                  <a:schemeClr val="bg1"/>
                </a:solidFill>
                <a:latin typeface="Consolas" panose="020B0609020204030204" pitchFamily="49" charset="0"/>
                <a:cs typeface="Courier New" panose="02070309020205020404" pitchFamily="49" charset="0"/>
              </a:rPr>
              <a:t>print(result, "from main")</a:t>
            </a:r>
            <a:endParaRPr lang="en-GB" sz="1800" dirty="0">
              <a:solidFill>
                <a:schemeClr val="bg1"/>
              </a:solidFill>
              <a:latin typeface="Consolas" panose="020B0609020204030204" pitchFamily="49" charset="0"/>
              <a:cs typeface="Courier New" panose="02070309020205020404" pitchFamily="49" charset="0"/>
            </a:endParaRPr>
          </a:p>
        </p:txBody>
      </p:sp>
      <p:sp>
        <p:nvSpPr>
          <p:cNvPr id="15366" name="Line 6"/>
          <p:cNvSpPr>
            <a:spLocks noChangeShapeType="1"/>
          </p:cNvSpPr>
          <p:nvPr/>
        </p:nvSpPr>
        <p:spPr bwMode="auto">
          <a:xfrm flipH="1" flipV="1">
            <a:off x="3208153" y="2304021"/>
            <a:ext cx="1700212"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GB">
              <a:latin typeface="Consolas" panose="020B0609020204030204" pitchFamily="49" charset="0"/>
            </a:endParaRPr>
          </a:p>
        </p:txBody>
      </p:sp>
      <p:sp>
        <p:nvSpPr>
          <p:cNvPr id="15365" name="Text Box 5"/>
          <p:cNvSpPr txBox="1">
            <a:spLocks noChangeArrowheads="1"/>
          </p:cNvSpPr>
          <p:nvPr/>
        </p:nvSpPr>
        <p:spPr bwMode="auto">
          <a:xfrm>
            <a:off x="5066821" y="2121048"/>
            <a:ext cx="857927"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a:latin typeface="Consolas" panose="020B0609020204030204" pitchFamily="49" charset="0"/>
              </a:rPr>
              <a:t>global</a:t>
            </a:r>
          </a:p>
        </p:txBody>
      </p:sp>
      <p:sp>
        <p:nvSpPr>
          <p:cNvPr id="15370" name="Line 10"/>
          <p:cNvSpPr>
            <a:spLocks noChangeShapeType="1"/>
          </p:cNvSpPr>
          <p:nvPr/>
        </p:nvSpPr>
        <p:spPr bwMode="auto">
          <a:xfrm flipH="1">
            <a:off x="4730544" y="3078236"/>
            <a:ext cx="1065213"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GB">
              <a:latin typeface="Consolas" panose="020B0609020204030204" pitchFamily="49" charset="0"/>
            </a:endParaRPr>
          </a:p>
        </p:txBody>
      </p:sp>
      <p:sp>
        <p:nvSpPr>
          <p:cNvPr id="15369" name="Text Box 9"/>
          <p:cNvSpPr txBox="1">
            <a:spLocks noChangeArrowheads="1"/>
          </p:cNvSpPr>
          <p:nvPr/>
        </p:nvSpPr>
        <p:spPr bwMode="auto">
          <a:xfrm>
            <a:off x="6020801" y="2883438"/>
            <a:ext cx="1931987"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a:latin typeface="Consolas" panose="020B0609020204030204" pitchFamily="49" charset="0"/>
              </a:rPr>
              <a:t>new local variable</a:t>
            </a:r>
          </a:p>
        </p:txBody>
      </p:sp>
      <p:sp>
        <p:nvSpPr>
          <p:cNvPr id="15368" name="Line 8"/>
          <p:cNvSpPr>
            <a:spLocks noChangeShapeType="1"/>
          </p:cNvSpPr>
          <p:nvPr/>
        </p:nvSpPr>
        <p:spPr bwMode="auto">
          <a:xfrm flipH="1">
            <a:off x="4916200" y="3958111"/>
            <a:ext cx="1303624" cy="1"/>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latin typeface="Consolas" panose="020B0609020204030204" pitchFamily="49" charset="0"/>
            </a:endParaRPr>
          </a:p>
        </p:txBody>
      </p:sp>
      <p:sp>
        <p:nvSpPr>
          <p:cNvPr id="15367" name="Text Box 7"/>
          <p:cNvSpPr txBox="1">
            <a:spLocks noChangeArrowheads="1"/>
          </p:cNvSpPr>
          <p:nvPr/>
        </p:nvSpPr>
        <p:spPr bwMode="auto">
          <a:xfrm>
            <a:off x="6391275" y="3541122"/>
            <a:ext cx="2806700" cy="83502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Consolas" panose="020B0609020204030204" pitchFamily="49" charset="0"/>
              </a:rPr>
              <a:t>Would fail with </a:t>
            </a:r>
            <a:r>
              <a:rPr lang="en-GB" sz="1600" dirty="0" err="1">
                <a:latin typeface="Consolas" panose="020B0609020204030204" pitchFamily="49" charset="0"/>
              </a:rPr>
              <a:t>UnboundLocalError</a:t>
            </a:r>
            <a:r>
              <a:rPr lang="en-GB" sz="1600" dirty="0">
                <a:latin typeface="Consolas" panose="020B0609020204030204" pitchFamily="49" charset="0"/>
              </a:rPr>
              <a:t> without the </a:t>
            </a:r>
            <a:r>
              <a:rPr lang="en-GB" sz="1600" dirty="0">
                <a:latin typeface="Consolas" panose="020B0609020204030204" pitchFamily="49" charset="0"/>
                <a:cs typeface="Courier New" panose="02070309020205020404" pitchFamily="49" charset="0"/>
              </a:rPr>
              <a:t>nonlocal</a:t>
            </a:r>
          </a:p>
        </p:txBody>
      </p:sp>
      <p:sp>
        <p:nvSpPr>
          <p:cNvPr id="15371" name="Text Box 11"/>
          <p:cNvSpPr txBox="1">
            <a:spLocks noChangeArrowheads="1"/>
          </p:cNvSpPr>
          <p:nvPr/>
        </p:nvSpPr>
        <p:spPr bwMode="auto">
          <a:xfrm>
            <a:off x="6391275" y="5961491"/>
            <a:ext cx="2774950" cy="6508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nsolas" panose="020B0609020204030204" pitchFamily="49" charset="0"/>
                <a:cs typeface="Courier New" panose="02070309020205020404" pitchFamily="49" charset="0"/>
              </a:rPr>
              <a:t>45 from </a:t>
            </a:r>
            <a:r>
              <a:rPr lang="en-US" sz="1800" dirty="0" err="1">
                <a:latin typeface="Consolas" panose="020B0609020204030204" pitchFamily="49" charset="0"/>
                <a:cs typeface="Courier New" panose="02070309020205020404" pitchFamily="49" charset="0"/>
              </a:rPr>
              <a:t>my_func</a:t>
            </a:r>
            <a:endParaRPr lang="en-US" sz="1800" dirty="0">
              <a:latin typeface="Consolas" panose="020B0609020204030204" pitchFamily="49" charset="0"/>
              <a:cs typeface="Courier New" panose="02070309020205020404" pitchFamily="49" charset="0"/>
            </a:endParaRPr>
          </a:p>
          <a:p>
            <a:pPr>
              <a:spcBef>
                <a:spcPct val="0"/>
              </a:spcBef>
            </a:pPr>
            <a:r>
              <a:rPr lang="en-US" sz="1800" dirty="0">
                <a:latin typeface="Consolas" panose="020B0609020204030204" pitchFamily="49" charset="0"/>
                <a:cs typeface="Courier New" panose="02070309020205020404" pitchFamily="49" charset="0"/>
              </a:rPr>
              <a:t>3 from main</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174A92FF-282C-3593-9DD1-47A4C0308351}"/>
              </a:ext>
            </a:extLst>
          </p:cNvPr>
          <p:cNvSpPr>
            <a:spLocks noGrp="1"/>
          </p:cNvSpPr>
          <p:nvPr>
            <p:ph type="sldNum" sz="quarter" idx="12"/>
          </p:nvPr>
        </p:nvSpPr>
        <p:spPr/>
        <p:txBody>
          <a:bodyPr/>
          <a:lstStyle/>
          <a:p>
            <a:fld id="{EF892D59-8F09-EF4B-AD6D-DA609442F868}" type="slidenum">
              <a:rPr lang="en-GB" smtClean="0"/>
              <a:pPr/>
              <a:t>14</a:t>
            </a:fld>
            <a:endParaRPr lang="en-GB" dirty="0"/>
          </a:p>
        </p:txBody>
      </p:sp>
    </p:spTree>
    <p:extLst>
      <p:ext uri="{BB962C8B-B14F-4D97-AF65-F5344CB8AC3E}">
        <p14:creationId xmlns:p14="http://schemas.microsoft.com/office/powerpoint/2010/main" val="106482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Function documentation</a:t>
            </a:r>
          </a:p>
        </p:txBody>
      </p:sp>
      <p:sp>
        <p:nvSpPr>
          <p:cNvPr id="17411" name="Rectangle 3"/>
          <p:cNvSpPr>
            <a:spLocks noGrp="1" noChangeArrowheads="1"/>
          </p:cNvSpPr>
          <p:nvPr>
            <p:ph sz="quarter" idx="4"/>
          </p:nvPr>
        </p:nvSpPr>
        <p:spPr/>
        <p:txBody>
          <a:bodyPr/>
          <a:lstStyle/>
          <a:p>
            <a:pPr>
              <a:spcBef>
                <a:spcPts val="600"/>
              </a:spcBef>
            </a:pPr>
            <a:r>
              <a:rPr lang="en-GB" b="1" dirty="0">
                <a:solidFill>
                  <a:schemeClr val="tx1"/>
                </a:solidFill>
              </a:rPr>
              <a:t>Comments have limited use:</a:t>
            </a:r>
          </a:p>
          <a:p>
            <a:pPr marL="457200" lvl="1" indent="-230400">
              <a:spcBef>
                <a:spcPts val="600"/>
              </a:spcBef>
              <a:buFont typeface="Arial" panose="020B0604020202020204" pitchFamily="34" charset="0"/>
              <a:buChar char="•"/>
            </a:pPr>
            <a:r>
              <a:rPr lang="en-GB" sz="1800" dirty="0"/>
              <a:t>Useful for maintainers, but not designed for users.</a:t>
            </a:r>
          </a:p>
          <a:p>
            <a:pPr>
              <a:spcBef>
                <a:spcPts val="600"/>
              </a:spcBef>
            </a:pPr>
            <a:r>
              <a:rPr lang="en-GB" b="1" dirty="0">
                <a:solidFill>
                  <a:schemeClr val="tx1"/>
                </a:solidFill>
              </a:rPr>
              <a:t>Python supports </a:t>
            </a:r>
            <a:r>
              <a:rPr lang="en-GB" b="1" i="1" dirty="0">
                <a:solidFill>
                  <a:schemeClr val="tx1"/>
                </a:solidFill>
              </a:rPr>
              <a:t>docstrings:</a:t>
            </a:r>
          </a:p>
          <a:p>
            <a:pPr marL="457200" lvl="1" indent="-230400">
              <a:spcBef>
                <a:spcPts val="600"/>
              </a:spcBef>
              <a:buFont typeface="Arial" panose="020B0604020202020204" pitchFamily="34" charset="0"/>
              <a:buChar char="•"/>
            </a:pPr>
            <a:r>
              <a:rPr lang="en-GB" sz="1800" dirty="0"/>
              <a:t>Used by help() and for automated testing.</a:t>
            </a:r>
          </a:p>
          <a:p>
            <a:pPr marL="457200" lvl="1" indent="-230400">
              <a:spcBef>
                <a:spcPts val="600"/>
              </a:spcBef>
              <a:buFont typeface="Arial" panose="020B0604020202020204" pitchFamily="34" charset="0"/>
              <a:buChar char="•"/>
            </a:pPr>
            <a:r>
              <a:rPr lang="en-GB" sz="1800" dirty="0"/>
              <a:t>Define a bare string at the start of the function.</a:t>
            </a:r>
          </a:p>
          <a:p>
            <a:pPr marL="457200" lvl="2" indent="-230400">
              <a:spcBef>
                <a:spcPts val="600"/>
              </a:spcBef>
              <a:buFont typeface="Arial" panose="020B0604020202020204" pitchFamily="34" charset="0"/>
              <a:buChar char="•"/>
            </a:pPr>
            <a:r>
              <a:rPr lang="en-GB" sz="1800" dirty="0"/>
              <a:t>A triple quoted </a:t>
            </a:r>
            <a:r>
              <a:rPr lang="en-GB" sz="1800" i="1" dirty="0"/>
              <a:t>string</a:t>
            </a:r>
            <a:r>
              <a:rPr lang="en-GB" sz="1800" dirty="0"/>
              <a:t>, not an inline # comment.</a:t>
            </a:r>
          </a:p>
          <a:p>
            <a:pPr marL="457200" lvl="1" indent="-230400">
              <a:spcBef>
                <a:spcPts val="600"/>
              </a:spcBef>
              <a:buFont typeface="Arial" panose="020B0604020202020204" pitchFamily="34" charset="0"/>
              <a:buChar char="•"/>
            </a:pPr>
            <a:r>
              <a:rPr lang="en-GB" sz="1800" dirty="0"/>
              <a:t>Or explicitly assign to the attribute __doc__</a:t>
            </a:r>
          </a:p>
        </p:txBody>
      </p:sp>
      <p:sp>
        <p:nvSpPr>
          <p:cNvPr id="17412" name="Text Box 4"/>
          <p:cNvSpPr txBox="1">
            <a:spLocks noChangeArrowheads="1"/>
          </p:cNvSpPr>
          <p:nvPr/>
        </p:nvSpPr>
        <p:spPr bwMode="auto">
          <a:xfrm>
            <a:off x="818518" y="4196381"/>
            <a:ext cx="3999813"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cs typeface="Courier New" panose="02070309020205020404" pitchFamily="49" charset="0"/>
              </a:rPr>
              <a:t>def </a:t>
            </a:r>
            <a:r>
              <a:rPr lang="en-US" sz="1600" dirty="0" err="1">
                <a:solidFill>
                  <a:schemeClr val="bg1"/>
                </a:solidFill>
                <a:latin typeface="Consolas" panose="020B0609020204030204" pitchFamily="49" charset="0"/>
                <a:cs typeface="Courier New" panose="02070309020205020404" pitchFamily="49" charset="0"/>
              </a:rPr>
              <a:t>my_func</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 </a:t>
            </a:r>
            <a:r>
              <a:rPr lang="en-US" sz="1600" dirty="0" err="1">
                <a:solidFill>
                  <a:schemeClr val="bg1"/>
                </a:solidFill>
                <a:latin typeface="Consolas" panose="020B0609020204030204" pitchFamily="49" charset="0"/>
                <a:cs typeface="Courier New" panose="02070309020205020404" pitchFamily="49" charset="0"/>
              </a:rPr>
              <a:t>my_func</a:t>
            </a:r>
            <a:r>
              <a:rPr lang="en-US" sz="1600" dirty="0">
                <a:solidFill>
                  <a:schemeClr val="bg1"/>
                </a:solidFill>
                <a:latin typeface="Consolas" panose="020B0609020204030204" pitchFamily="49" charset="0"/>
                <a:cs typeface="Courier New" panose="02070309020205020404" pitchFamily="49" charset="0"/>
              </a:rPr>
              <a:t> has no parameters </a:t>
            </a:r>
          </a:p>
          <a:p>
            <a:pPr>
              <a:spcBef>
                <a:spcPct val="0"/>
              </a:spcBef>
            </a:pPr>
            <a:r>
              <a:rPr lang="en-US" sz="1600" dirty="0">
                <a:solidFill>
                  <a:schemeClr val="bg1"/>
                </a:solidFill>
                <a:latin typeface="Consolas" panose="020B0609020204030204" pitchFamily="49" charset="0"/>
                <a:cs typeface="Courier New" panose="02070309020205020404" pitchFamily="49" charset="0"/>
              </a:rPr>
              <a:t>        and prints 'Hello'.</a:t>
            </a:r>
          </a:p>
          <a:p>
            <a:pPr>
              <a:spcBef>
                <a:spcPct val="0"/>
              </a:spcBef>
            </a:pPr>
            <a:r>
              <a:rPr lang="en-US" sz="1600" dirty="0">
                <a:solidFill>
                  <a:schemeClr val="bg1"/>
                </a:solidFill>
                <a:latin typeface="Consolas" panose="020B0609020204030204" pitchFamily="49" charset="0"/>
                <a:cs typeface="Courier New" panose="02070309020205020404" pitchFamily="49" charset="0"/>
              </a:rPr>
              <a:t>    """</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print("Hello")</a:t>
            </a:r>
            <a:endParaRPr lang="en-GB" sz="1600" dirty="0">
              <a:solidFill>
                <a:schemeClr val="bg1"/>
              </a:solidFill>
              <a:latin typeface="Consolas" panose="020B0609020204030204" pitchFamily="49" charset="0"/>
              <a:cs typeface="Courier New" panose="02070309020205020404" pitchFamily="49" charset="0"/>
            </a:endParaRPr>
          </a:p>
        </p:txBody>
      </p:sp>
      <p:sp>
        <p:nvSpPr>
          <p:cNvPr id="17414" name="Text Box 6"/>
          <p:cNvSpPr txBox="1">
            <a:spLocks noChangeArrowheads="1"/>
          </p:cNvSpPr>
          <p:nvPr/>
        </p:nvSpPr>
        <p:spPr bwMode="auto">
          <a:xfrm>
            <a:off x="6190069" y="4019136"/>
            <a:ext cx="21907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Use triple quotes over several lines</a:t>
            </a:r>
          </a:p>
        </p:txBody>
      </p:sp>
      <p:sp>
        <p:nvSpPr>
          <p:cNvPr id="17413" name="Text Box 5"/>
          <p:cNvSpPr txBox="1">
            <a:spLocks noChangeArrowheads="1"/>
          </p:cNvSpPr>
          <p:nvPr/>
        </p:nvSpPr>
        <p:spPr bwMode="auto">
          <a:xfrm>
            <a:off x="3679965" y="5222959"/>
            <a:ext cx="5682966"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&gt;&gt;&gt; </a:t>
            </a:r>
            <a:r>
              <a:rPr lang="en-GB" sz="1600" b="1" dirty="0">
                <a:latin typeface="Consolas" panose="020B0609020204030204" pitchFamily="49" charset="0"/>
                <a:cs typeface="Courier New" panose="02070309020205020404" pitchFamily="49" charset="0"/>
              </a:rPr>
              <a:t>help(</a:t>
            </a:r>
            <a:r>
              <a:rPr lang="en-GB" sz="1600" b="1" dirty="0" err="1">
                <a:latin typeface="Consolas" panose="020B0609020204030204" pitchFamily="49" charset="0"/>
                <a:cs typeface="Courier New" panose="02070309020205020404" pitchFamily="49" charset="0"/>
              </a:rPr>
              <a:t>my_func</a:t>
            </a:r>
            <a:r>
              <a:rPr lang="en-GB" sz="1600" b="1"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Help on function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in module __main__:</a:t>
            </a:r>
          </a:p>
          <a:p>
            <a:pPr>
              <a:spcBef>
                <a:spcPct val="0"/>
              </a:spcBef>
            </a:pPr>
            <a:endParaRPr lang="en-GB" sz="800" dirty="0">
              <a:latin typeface="Consolas" panose="020B0609020204030204" pitchFamily="49" charset="0"/>
              <a:cs typeface="Courier New" panose="02070309020205020404" pitchFamily="49" charset="0"/>
            </a:endParaRPr>
          </a:p>
          <a:p>
            <a:pPr>
              <a:spcBef>
                <a:spcPct val="0"/>
              </a:spcBef>
            </a:pP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a:t>
            </a:r>
          </a:p>
          <a:p>
            <a:pPr>
              <a:spcBef>
                <a:spcPct val="0"/>
              </a:spcBef>
            </a:pPr>
            <a:r>
              <a:rPr lang="en-GB" sz="1600" dirty="0">
                <a:latin typeface="Consolas" panose="020B0609020204030204" pitchFamily="49" charset="0"/>
                <a:cs typeface="Courier New" panose="02070309020205020404" pitchFamily="49" charset="0"/>
              </a:rPr>
              <a:t>    </a:t>
            </a:r>
            <a:r>
              <a:rPr lang="en-GB" sz="1600" dirty="0" err="1">
                <a:latin typeface="Consolas" panose="020B0609020204030204" pitchFamily="49" charset="0"/>
                <a:cs typeface="Courier New" panose="02070309020205020404" pitchFamily="49" charset="0"/>
              </a:rPr>
              <a:t>my_func</a:t>
            </a:r>
            <a:r>
              <a:rPr lang="en-GB" sz="1600" dirty="0">
                <a:latin typeface="Consolas" panose="020B0609020204030204" pitchFamily="49" charset="0"/>
                <a:cs typeface="Courier New" panose="02070309020205020404" pitchFamily="49" charset="0"/>
              </a:rPr>
              <a:t> has no parameters and prints 'Hello'.</a:t>
            </a:r>
          </a:p>
        </p:txBody>
      </p:sp>
      <p:sp>
        <p:nvSpPr>
          <p:cNvPr id="17415" name="Line 7"/>
          <p:cNvSpPr>
            <a:spLocks noChangeShapeType="1"/>
          </p:cNvSpPr>
          <p:nvPr/>
        </p:nvSpPr>
        <p:spPr bwMode="auto">
          <a:xfrm flipH="1">
            <a:off x="5047069" y="4243481"/>
            <a:ext cx="1143000" cy="1524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p>
        </p:txBody>
      </p:sp>
      <p:sp>
        <p:nvSpPr>
          <p:cNvPr id="2" name="Slide Number Placeholder 1">
            <a:extLst>
              <a:ext uri="{FF2B5EF4-FFF2-40B4-BE49-F238E27FC236}">
                <a16:creationId xmlns:a16="http://schemas.microsoft.com/office/drawing/2014/main" id="{2086F85E-6A19-6713-0A8F-E31E3A348A63}"/>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Tree>
    <p:extLst>
      <p:ext uri="{BB962C8B-B14F-4D97-AF65-F5344CB8AC3E}">
        <p14:creationId xmlns:p14="http://schemas.microsoft.com/office/powerpoint/2010/main" val="21789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Lambda functions</a:t>
            </a:r>
          </a:p>
        </p:txBody>
      </p:sp>
      <p:sp>
        <p:nvSpPr>
          <p:cNvPr id="18435" name="Rectangle 3"/>
          <p:cNvSpPr>
            <a:spLocks noGrp="1" noChangeArrowheads="1"/>
          </p:cNvSpPr>
          <p:nvPr>
            <p:ph sz="quarter" idx="4"/>
          </p:nvPr>
        </p:nvSpPr>
        <p:spPr>
          <a:xfrm>
            <a:off x="443922" y="1476376"/>
            <a:ext cx="11303578" cy="4605448"/>
          </a:xfrm>
        </p:spPr>
        <p:txBody>
          <a:bodyPr/>
          <a:lstStyle/>
          <a:p>
            <a:r>
              <a:rPr lang="en-GB" b="1" dirty="0">
                <a:solidFill>
                  <a:schemeClr val="tx1"/>
                </a:solidFill>
              </a:rPr>
              <a:t>Anonymous short-hand functions:</a:t>
            </a:r>
          </a:p>
          <a:p>
            <a:pPr marL="457200" lvl="1" indent="-230400">
              <a:buFont typeface="Arial" panose="020B0604020202020204" pitchFamily="34" charset="0"/>
              <a:buChar char="•"/>
            </a:pPr>
            <a:r>
              <a:rPr lang="en-GB" sz="1800" dirty="0"/>
              <a:t>Cannot contain branches or loops.</a:t>
            </a:r>
          </a:p>
          <a:p>
            <a:pPr marL="457200" lvl="1" indent="-230400">
              <a:buFont typeface="Arial" panose="020B0604020202020204" pitchFamily="34" charset="0"/>
              <a:buChar char="•"/>
            </a:pPr>
            <a:r>
              <a:rPr lang="en-GB" sz="1800" dirty="0"/>
              <a:t>Can contain </a:t>
            </a:r>
            <a:r>
              <a:rPr lang="en-GB" sz="1800" i="1" dirty="0"/>
              <a:t>conditional expressions.</a:t>
            </a:r>
          </a:p>
          <a:p>
            <a:pPr marL="457200" lvl="1" indent="-230400">
              <a:buFont typeface="Arial" panose="020B0604020202020204" pitchFamily="34" charset="0"/>
              <a:buChar char="•"/>
            </a:pPr>
            <a:r>
              <a:rPr lang="en-GB" sz="1800" dirty="0"/>
              <a:t>Cannot have a </a:t>
            </a:r>
            <a:r>
              <a:rPr lang="en-GB" sz="1800" b="0" dirty="0">
                <a:latin typeface="Courier New" panose="02070309020205020404" pitchFamily="49" charset="0"/>
              </a:rPr>
              <a:t>return</a:t>
            </a:r>
            <a:r>
              <a:rPr lang="en-GB" sz="1800" dirty="0"/>
              <a:t> statement or assignments.</a:t>
            </a:r>
          </a:p>
          <a:p>
            <a:pPr marL="457200" lvl="1" indent="-230400">
              <a:buFont typeface="Arial" panose="020B0604020202020204" pitchFamily="34" charset="0"/>
              <a:buChar char="•"/>
            </a:pPr>
            <a:r>
              <a:rPr lang="en-GB" sz="1800" dirty="0"/>
              <a:t>Last result of the function is the returned value.</a:t>
            </a:r>
          </a:p>
          <a:p>
            <a:pPr lvl="1">
              <a:buFont typeface="Arial" panose="020B0604020202020204" pitchFamily="34" charset="0"/>
              <a:buChar char="•"/>
            </a:pPr>
            <a:endParaRPr lang="en-GB" dirty="0"/>
          </a:p>
          <a:p>
            <a:pPr lvl="1"/>
            <a:endParaRPr lang="en-GB" dirty="0"/>
          </a:p>
          <a:p>
            <a:pPr lvl="1"/>
            <a:endParaRPr lang="en-GB" dirty="0"/>
          </a:p>
          <a:p>
            <a:pPr lvl="1"/>
            <a:endParaRPr lang="en-GB" dirty="0"/>
          </a:p>
          <a:p>
            <a:pPr marL="88900" lvl="1" indent="0">
              <a:buNone/>
            </a:pPr>
            <a:endParaRPr lang="en-GB" dirty="0"/>
          </a:p>
          <a:p>
            <a:r>
              <a:rPr lang="en-GB" b="1" dirty="0">
                <a:solidFill>
                  <a:schemeClr val="tx1"/>
                </a:solidFill>
              </a:rPr>
              <a:t>Often used with the </a:t>
            </a:r>
            <a:r>
              <a:rPr lang="en-GB" b="1" dirty="0">
                <a:solidFill>
                  <a:schemeClr val="tx1"/>
                </a:solidFill>
                <a:latin typeface="Courier New" panose="02070309020205020404" pitchFamily="49" charset="0"/>
              </a:rPr>
              <a:t>map()</a:t>
            </a:r>
            <a:r>
              <a:rPr lang="en-GB" b="1" dirty="0">
                <a:solidFill>
                  <a:schemeClr val="tx1"/>
                </a:solidFill>
              </a:rPr>
              <a:t> and </a:t>
            </a:r>
            <a:r>
              <a:rPr lang="en-GB" b="1" dirty="0">
                <a:solidFill>
                  <a:schemeClr val="tx1"/>
                </a:solidFill>
                <a:latin typeface="Courier New" panose="02070309020205020404" pitchFamily="49" charset="0"/>
              </a:rPr>
              <a:t>filter()</a:t>
            </a:r>
            <a:r>
              <a:rPr lang="en-GB" b="1" dirty="0">
                <a:solidFill>
                  <a:schemeClr val="tx1"/>
                </a:solidFill>
              </a:rPr>
              <a:t> built-ins:</a:t>
            </a:r>
          </a:p>
          <a:p>
            <a:pPr marL="457200" lvl="1" indent="-230400">
              <a:buFont typeface="Arial" panose="020B0604020202020204" pitchFamily="34" charset="0"/>
              <a:buChar char="•"/>
            </a:pPr>
            <a:r>
              <a:rPr lang="en-GB" sz="1800" dirty="0"/>
              <a:t>Applies an operation to each item in a list.</a:t>
            </a:r>
          </a:p>
        </p:txBody>
      </p:sp>
      <p:sp>
        <p:nvSpPr>
          <p:cNvPr id="18440" name="Text Box 4"/>
          <p:cNvSpPr txBox="1">
            <a:spLocks noChangeArrowheads="1"/>
          </p:cNvSpPr>
          <p:nvPr/>
        </p:nvSpPr>
        <p:spPr bwMode="auto">
          <a:xfrm>
            <a:off x="814831" y="3012748"/>
            <a:ext cx="7529625" cy="1508105"/>
          </a:xfrm>
          <a:prstGeom prst="rect">
            <a:avLst/>
          </a:prstGeom>
          <a:solidFill>
            <a:schemeClr val="tx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compare=lambda a, b: -1 if a &lt; b else (+1 if a &gt; b else 0)</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x = 42</a:t>
            </a:r>
          </a:p>
          <a:p>
            <a:pPr>
              <a:spcBef>
                <a:spcPct val="0"/>
              </a:spcBef>
            </a:pPr>
            <a:r>
              <a:rPr lang="en-GB" sz="1800" dirty="0">
                <a:solidFill>
                  <a:schemeClr val="bg1"/>
                </a:solidFill>
                <a:latin typeface="Consolas" panose="020B0609020204030204" pitchFamily="49" charset="0"/>
                <a:cs typeface="Courier New" panose="02070309020205020404" pitchFamily="49" charset="0"/>
              </a:rPr>
              <a:t>y = 3</a:t>
            </a:r>
          </a:p>
          <a:p>
            <a:pPr>
              <a:spcBef>
                <a:spcPct val="0"/>
              </a:spcBef>
            </a:pPr>
            <a:endParaRPr lang="en-GB"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print("a&gt;b", compare(x, y))</a:t>
            </a:r>
          </a:p>
        </p:txBody>
      </p:sp>
      <p:cxnSp>
        <p:nvCxnSpPr>
          <p:cNvPr id="11" name="Straight Connector 10">
            <a:extLst>
              <a:ext uri="{FF2B5EF4-FFF2-40B4-BE49-F238E27FC236}">
                <a16:creationId xmlns:a16="http://schemas.microsoft.com/office/drawing/2014/main" id="{B3DBE3B7-CD16-4459-A32E-65F260ADBF69}"/>
              </a:ext>
            </a:extLst>
          </p:cNvPr>
          <p:cNvCxnSpPr>
            <a:cxnSpLocks/>
          </p:cNvCxnSpPr>
          <p:nvPr/>
        </p:nvCxnSpPr>
        <p:spPr>
          <a:xfrm>
            <a:off x="2762250" y="3321676"/>
            <a:ext cx="654227"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8437" name="Text Box 7"/>
          <p:cNvSpPr txBox="1">
            <a:spLocks noChangeArrowheads="1"/>
          </p:cNvSpPr>
          <p:nvPr/>
        </p:nvSpPr>
        <p:spPr bwMode="auto">
          <a:xfrm>
            <a:off x="5077002" y="3834850"/>
            <a:ext cx="1244600"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Parameters</a:t>
            </a:r>
          </a:p>
        </p:txBody>
      </p:sp>
      <p:sp>
        <p:nvSpPr>
          <p:cNvPr id="18441" name="Text Box 5"/>
          <p:cNvSpPr txBox="1">
            <a:spLocks noChangeArrowheads="1"/>
          </p:cNvSpPr>
          <p:nvPr/>
        </p:nvSpPr>
        <p:spPr bwMode="auto">
          <a:xfrm>
            <a:off x="6909244" y="4309736"/>
            <a:ext cx="2344738" cy="376238"/>
          </a:xfrm>
          <a:prstGeom prst="rect">
            <a:avLst/>
          </a:prstGeom>
          <a:solidFill>
            <a:schemeClr val="accent2"/>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800" dirty="0">
                <a:latin typeface="Consolas" panose="020B0609020204030204" pitchFamily="49" charset="0"/>
                <a:cs typeface="Courier New" panose="02070309020205020404" pitchFamily="49" charset="0"/>
              </a:rPr>
              <a:t>a&gt;b 1</a:t>
            </a:r>
            <a:endParaRPr lang="en-GB" sz="1800" dirty="0">
              <a:latin typeface="Consolas" panose="020B0609020204030204" pitchFamily="49" charset="0"/>
              <a:cs typeface="Courier New" panose="02070309020205020404" pitchFamily="49" charset="0"/>
            </a:endParaRPr>
          </a:p>
        </p:txBody>
      </p:sp>
      <p:sp>
        <p:nvSpPr>
          <p:cNvPr id="18438" name="Line 8"/>
          <p:cNvSpPr>
            <a:spLocks noChangeShapeType="1"/>
          </p:cNvSpPr>
          <p:nvPr/>
        </p:nvSpPr>
        <p:spPr bwMode="auto">
          <a:xfrm flipH="1" flipV="1">
            <a:off x="3483152" y="3378238"/>
            <a:ext cx="1593850" cy="592138"/>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p>
        </p:txBody>
      </p:sp>
      <p:sp>
        <p:nvSpPr>
          <p:cNvPr id="18439" name="Text Box 10"/>
          <p:cNvSpPr txBox="1">
            <a:spLocks noChangeArrowheads="1"/>
          </p:cNvSpPr>
          <p:nvPr/>
        </p:nvSpPr>
        <p:spPr bwMode="auto">
          <a:xfrm>
            <a:off x="814831" y="5338094"/>
            <a:ext cx="8005763"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solidFill>
                  <a:schemeClr val="bg1"/>
                </a:solidFill>
                <a:latin typeface="Consolas" panose="020B0609020204030204" pitchFamily="49" charset="0"/>
                <a:cs typeface="Courier New" panose="02070309020205020404" pitchFamily="49" charset="0"/>
              </a:rPr>
              <a:t>new_list</a:t>
            </a:r>
            <a:r>
              <a:rPr lang="en-US" sz="1800" dirty="0">
                <a:solidFill>
                  <a:schemeClr val="bg1"/>
                </a:solidFill>
                <a:latin typeface="Consolas" panose="020B0609020204030204" pitchFamily="49" charset="0"/>
                <a:cs typeface="Courier New" panose="02070309020205020404" pitchFamily="49" charset="0"/>
              </a:rPr>
              <a:t> = list(map(lambda a: a+1, </a:t>
            </a:r>
            <a:r>
              <a:rPr lang="en-US" sz="1800" dirty="0" err="1">
                <a:solidFill>
                  <a:schemeClr val="bg1"/>
                </a:solidFill>
                <a:latin typeface="Consolas" panose="020B0609020204030204" pitchFamily="49" charset="0"/>
                <a:cs typeface="Courier New" panose="02070309020205020404" pitchFamily="49" charset="0"/>
              </a:rPr>
              <a:t>source_list</a:t>
            </a:r>
            <a:r>
              <a:rPr lang="en-US"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94D5B314-52DD-C18F-CA00-30A87E8A13F7}"/>
              </a:ext>
            </a:extLst>
          </p:cNvPr>
          <p:cNvSpPr>
            <a:spLocks noGrp="1"/>
          </p:cNvSpPr>
          <p:nvPr>
            <p:ph type="sldNum" sz="quarter" idx="12"/>
          </p:nvPr>
        </p:nvSpPr>
        <p:spPr/>
        <p:txBody>
          <a:bodyPr/>
          <a:lstStyle/>
          <a:p>
            <a:fld id="{EF892D59-8F09-EF4B-AD6D-DA609442F868}" type="slidenum">
              <a:rPr lang="en-GB" smtClean="0"/>
              <a:pPr/>
              <a:t>16</a:t>
            </a:fld>
            <a:endParaRPr lang="en-GB" dirty="0"/>
          </a:p>
        </p:txBody>
      </p:sp>
    </p:spTree>
    <p:extLst>
      <p:ext uri="{BB962C8B-B14F-4D97-AF65-F5344CB8AC3E}">
        <p14:creationId xmlns:p14="http://schemas.microsoft.com/office/powerpoint/2010/main" val="257252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a:t>Lambda as a sort key</a:t>
            </a:r>
          </a:p>
        </p:txBody>
      </p:sp>
      <p:sp>
        <p:nvSpPr>
          <p:cNvPr id="19459" name="Rectangle 5"/>
          <p:cNvSpPr>
            <a:spLocks noGrp="1" noChangeArrowheads="1"/>
          </p:cNvSpPr>
          <p:nvPr>
            <p:ph sz="quarter" idx="4"/>
          </p:nvPr>
        </p:nvSpPr>
        <p:spPr>
          <a:xfrm>
            <a:off x="443922" y="1485900"/>
            <a:ext cx="11303578" cy="4595923"/>
          </a:xfrm>
        </p:spPr>
        <p:txBody>
          <a:bodyPr/>
          <a:lstStyle/>
          <a:p>
            <a:r>
              <a:rPr lang="en-GB" b="1" dirty="0">
                <a:solidFill>
                  <a:schemeClr val="tx1"/>
                </a:solidFill>
              </a:rPr>
              <a:t>Customised Sort using a lambda function:</a:t>
            </a:r>
          </a:p>
          <a:p>
            <a:pPr marL="457200" indent="-230400">
              <a:buFont typeface="Arial" panose="020B0604020202020204" pitchFamily="34" charset="0"/>
              <a:buChar char="•"/>
            </a:pPr>
            <a:r>
              <a:rPr lang="en-GB" sz="1800" dirty="0">
                <a:solidFill>
                  <a:schemeClr val="tx1"/>
                </a:solidFill>
              </a:rPr>
              <a:t>Takes the element to be compared.</a:t>
            </a:r>
          </a:p>
          <a:p>
            <a:pPr marL="457200" indent="-230400">
              <a:buFont typeface="Arial" panose="020B0604020202020204" pitchFamily="34" charset="0"/>
              <a:buChar char="•"/>
            </a:pPr>
            <a:r>
              <a:rPr lang="en-GB" sz="1800" dirty="0">
                <a:solidFill>
                  <a:schemeClr val="tx1"/>
                </a:solidFill>
              </a:rPr>
              <a:t>Returns the key in the correct format.</a:t>
            </a:r>
          </a:p>
          <a:p>
            <a:pPr marL="457200" lvl="1" indent="-230400">
              <a:buFont typeface="Arial" panose="020B0604020202020204" pitchFamily="34" charset="0"/>
              <a:buChar char="•"/>
            </a:pPr>
            <a:r>
              <a:rPr lang="en-GB" sz="1800" dirty="0"/>
              <a:t>Sort each country by the second field, population.</a:t>
            </a:r>
          </a:p>
        </p:txBody>
      </p:sp>
      <p:sp>
        <p:nvSpPr>
          <p:cNvPr id="19460" name="Text Box 4"/>
          <p:cNvSpPr txBox="1">
            <a:spLocks noChangeArrowheads="1"/>
          </p:cNvSpPr>
          <p:nvPr/>
        </p:nvSpPr>
        <p:spPr bwMode="auto">
          <a:xfrm>
            <a:off x="687383" y="2947378"/>
            <a:ext cx="5123518" cy="230832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cs typeface="Courier New" panose="02070309020205020404" pitchFamily="49" charset="0"/>
              </a:rPr>
              <a:t>countries = []</a:t>
            </a: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open('country.txt'):</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countries.append</a:t>
            </a:r>
            <a:r>
              <a:rPr lang="en-US" sz="1800" dirty="0">
                <a:solidFill>
                  <a:schemeClr val="bg1"/>
                </a:solidFill>
                <a:latin typeface="Consolas" panose="020B0609020204030204" pitchFamily="49" charset="0"/>
                <a:cs typeface="Courier New" panose="02070309020205020404" pitchFamily="49" charset="0"/>
              </a:rPr>
              <a:t>(</a:t>
            </a:r>
            <a:r>
              <a:rPr lang="en-US" sz="1800" dirty="0" err="1">
                <a:solidFill>
                  <a:schemeClr val="bg1"/>
                </a:solidFill>
                <a:latin typeface="Consolas" panose="020B0609020204030204" pitchFamily="49" charset="0"/>
                <a:cs typeface="Courier New" panose="02070309020205020404" pitchFamily="49" charset="0"/>
              </a:rPr>
              <a:t>line.split</a:t>
            </a:r>
            <a:r>
              <a:rPr lang="en-US" sz="1800" dirty="0">
                <a:solidFill>
                  <a:schemeClr val="bg1"/>
                </a:solidFill>
                <a:latin typeface="Consolas" panose="020B0609020204030204" pitchFamily="49" charset="0"/>
                <a:cs typeface="Courier New" panose="02070309020205020404" pitchFamily="49" charset="0"/>
              </a:rPr>
              <a:t>(','))</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err="1">
                <a:solidFill>
                  <a:schemeClr val="bg1"/>
                </a:solidFill>
                <a:latin typeface="Consolas" panose="020B0609020204030204" pitchFamily="49" charset="0"/>
                <a:cs typeface="Courier New" panose="02070309020205020404" pitchFamily="49" charset="0"/>
              </a:rPr>
              <a:t>countries.sort</a:t>
            </a:r>
            <a:r>
              <a:rPr lang="en-US" sz="1800" dirty="0">
                <a:solidFill>
                  <a:schemeClr val="bg1"/>
                </a:solidFill>
                <a:latin typeface="Consolas" panose="020B0609020204030204" pitchFamily="49" charset="0"/>
                <a:cs typeface="Courier New" panose="02070309020205020404" pitchFamily="49" charset="0"/>
              </a:rPr>
              <a:t>(key=lambda c: int(c[1]))</a:t>
            </a:r>
          </a:p>
          <a:p>
            <a:pPr>
              <a:spcBef>
                <a:spcPct val="0"/>
              </a:spcBef>
            </a:pPr>
            <a:endParaRPr lang="en-US" sz="1800" dirty="0">
              <a:solidFill>
                <a:schemeClr val="bg1"/>
              </a:solidFill>
              <a:latin typeface="Consolas" panose="020B0609020204030204" pitchFamily="49" charset="0"/>
              <a:cs typeface="Courier New" panose="02070309020205020404" pitchFamily="49" charset="0"/>
            </a:endParaRPr>
          </a:p>
          <a:p>
            <a:pPr>
              <a:spcBef>
                <a:spcPct val="0"/>
              </a:spcBef>
            </a:pPr>
            <a:r>
              <a:rPr lang="en-US" sz="1800" dirty="0">
                <a:solidFill>
                  <a:schemeClr val="bg1"/>
                </a:solidFill>
                <a:latin typeface="Consolas" panose="020B0609020204030204" pitchFamily="49" charset="0"/>
                <a:cs typeface="Courier New" panose="02070309020205020404" pitchFamily="49" charset="0"/>
              </a:rPr>
              <a:t>for line in countries:</a:t>
            </a:r>
          </a:p>
          <a:p>
            <a:r>
              <a:rPr lang="en-US" sz="1800" dirty="0">
                <a:solidFill>
                  <a:schemeClr val="bg1"/>
                </a:solidFill>
                <a:latin typeface="Consolas" panose="020B0609020204030204" pitchFamily="49" charset="0"/>
                <a:cs typeface="Courier New" panose="02070309020205020404" pitchFamily="49" charset="0"/>
              </a:rPr>
              <a:t>    print(','.join(line), end='')</a:t>
            </a:r>
            <a:endParaRPr lang="en-GB" sz="1800" dirty="0">
              <a:solidFill>
                <a:schemeClr val="bg1"/>
              </a:solidFill>
              <a:latin typeface="Consolas" panose="020B0609020204030204" pitchFamily="49" charset="0"/>
              <a:cs typeface="Courier New" panose="02070309020205020404" pitchFamily="49" charset="0"/>
            </a:endParaRPr>
          </a:p>
        </p:txBody>
      </p:sp>
      <p:sp>
        <p:nvSpPr>
          <p:cNvPr id="19461" name="Text Box 7"/>
          <p:cNvSpPr txBox="1">
            <a:spLocks noChangeArrowheads="1"/>
          </p:cNvSpPr>
          <p:nvPr/>
        </p:nvSpPr>
        <p:spPr bwMode="auto">
          <a:xfrm>
            <a:off x="3868367" y="5230856"/>
            <a:ext cx="5682966" cy="132343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Antarctica,0,-,-,Antarctica,1961,-,-,-</a:t>
            </a:r>
          </a:p>
          <a:p>
            <a:pPr>
              <a:spcBef>
                <a:spcPct val="0"/>
              </a:spcBef>
            </a:pPr>
            <a:r>
              <a:rPr lang="en-GB" sz="1600" dirty="0">
                <a:latin typeface="Consolas" panose="020B0609020204030204" pitchFamily="49" charset="0"/>
                <a:cs typeface="Courier New" panose="02070309020205020404" pitchFamily="49" charset="0"/>
              </a:rPr>
              <a:t>Arctica,0,-,-,Arctic Region,-,-,-,-</a:t>
            </a:r>
          </a:p>
          <a:p>
            <a:pPr>
              <a:spcBef>
                <a:spcPct val="0"/>
              </a:spcBef>
            </a:pPr>
            <a:r>
              <a:rPr lang="en-GB" sz="1600" dirty="0">
                <a:latin typeface="Consolas" panose="020B0609020204030204" pitchFamily="49" charset="0"/>
                <a:cs typeface="Courier New" panose="02070309020205020404" pitchFamily="49" charset="0"/>
              </a:rPr>
              <a:t>Pitcairn Islands,46,Adamstown,?,Oceania,-,...</a:t>
            </a:r>
          </a:p>
          <a:p>
            <a:pPr>
              <a:spcBef>
                <a:spcPct val="0"/>
              </a:spcBef>
            </a:pPr>
            <a:r>
              <a:rPr lang="en-GB" sz="1600" dirty="0">
                <a:latin typeface="Consolas" panose="020B0609020204030204" pitchFamily="49" charset="0"/>
                <a:cs typeface="Courier New" panose="02070309020205020404" pitchFamily="49" charset="0"/>
              </a:rPr>
              <a:t>Christmas Island,396,The </a:t>
            </a:r>
            <a:r>
              <a:rPr lang="en-GB" sz="1600" dirty="0" err="1">
                <a:latin typeface="Consolas" panose="020B0609020204030204" pitchFamily="49" charset="0"/>
                <a:cs typeface="Courier New" panose="02070309020205020404" pitchFamily="49" charset="0"/>
              </a:rPr>
              <a:t>Settlement,?,Oceania</a:t>
            </a:r>
            <a:r>
              <a:rPr lang="en-GB" sz="1600" dirty="0">
                <a:latin typeface="Consolas" panose="020B0609020204030204" pitchFamily="49" charset="0"/>
                <a:cs typeface="Courier New" panose="02070309020205020404" pitchFamily="49" charset="0"/>
              </a:rPr>
              <a:t>,...</a:t>
            </a:r>
          </a:p>
          <a:p>
            <a:pPr>
              <a:spcBef>
                <a:spcPct val="0"/>
              </a:spcBef>
            </a:pPr>
            <a:r>
              <a:rPr lang="en-US" sz="1600" dirty="0">
                <a:latin typeface="Consolas" panose="020B0609020204030204" pitchFamily="49" charset="0"/>
                <a:cs typeface="Courier New" panose="02070309020205020404" pitchFamily="49" charset="0"/>
              </a:rPr>
              <a:t>Johnston Atoll,396,-,-,Oceania,-,US Dollar,-,...</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D0069AAA-B97A-4050-1EE0-C57E75CC2084}"/>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351841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p:txBody>
          <a:bodyPr/>
          <a:lstStyle/>
          <a:p>
            <a:pPr eaLnBrk="1" hangingPunct="1"/>
            <a:r>
              <a:rPr lang="en-GB" dirty="0"/>
              <a:t>Lambda in </a:t>
            </a:r>
            <a:r>
              <a:rPr lang="en-GB" dirty="0" err="1"/>
              <a:t>re.sub</a:t>
            </a:r>
            <a:endParaRPr lang="en-GB" dirty="0"/>
          </a:p>
        </p:txBody>
      </p:sp>
      <p:sp>
        <p:nvSpPr>
          <p:cNvPr id="20483" name="Content Placeholder 2"/>
          <p:cNvSpPr>
            <a:spLocks noGrp="1"/>
          </p:cNvSpPr>
          <p:nvPr>
            <p:ph sz="quarter" idx="4"/>
          </p:nvPr>
        </p:nvSpPr>
        <p:spPr>
          <a:xfrm>
            <a:off x="443922" y="1534132"/>
            <a:ext cx="11303578" cy="4547691"/>
          </a:xfrm>
        </p:spPr>
        <p:txBody>
          <a:bodyPr/>
          <a:lstStyle/>
          <a:p>
            <a:r>
              <a:rPr lang="en-GB" b="1" dirty="0">
                <a:solidFill>
                  <a:schemeClr val="tx1"/>
                </a:solidFill>
              </a:rPr>
              <a:t>The </a:t>
            </a:r>
            <a:r>
              <a:rPr lang="en-GB" b="1" dirty="0" err="1">
                <a:solidFill>
                  <a:schemeClr val="tx1"/>
                </a:solidFill>
              </a:rPr>
              <a:t>re.sub</a:t>
            </a:r>
            <a:r>
              <a:rPr lang="en-GB" b="1" dirty="0">
                <a:solidFill>
                  <a:schemeClr val="tx1"/>
                </a:solidFill>
              </a:rPr>
              <a:t> method can take a function as a replacement:</a:t>
            </a:r>
          </a:p>
          <a:p>
            <a:pPr marL="457200" lvl="1" indent="-230400">
              <a:buFont typeface="Arial" panose="020B0604020202020204" pitchFamily="34" charset="0"/>
              <a:buChar char="•"/>
            </a:pPr>
            <a:r>
              <a:rPr lang="en-GB" sz="1800" dirty="0"/>
              <a:t>Passes a match object to the function.</a:t>
            </a:r>
          </a:p>
          <a:p>
            <a:pPr marL="457200" lvl="1" indent="-230400">
              <a:buFont typeface="Arial" panose="020B0604020202020204" pitchFamily="34" charset="0"/>
              <a:buChar char="•"/>
            </a:pPr>
            <a:r>
              <a:rPr lang="en-GB" sz="1800" dirty="0"/>
              <a:t>The return value is the value substituted.</a:t>
            </a:r>
          </a:p>
        </p:txBody>
      </p:sp>
      <p:sp>
        <p:nvSpPr>
          <p:cNvPr id="20484" name="TextBox 3"/>
          <p:cNvSpPr txBox="1">
            <a:spLocks noChangeArrowheads="1"/>
          </p:cNvSpPr>
          <p:nvPr/>
        </p:nvSpPr>
        <p:spPr bwMode="auto">
          <a:xfrm>
            <a:off x="760947" y="2532482"/>
            <a:ext cx="8210034" cy="366254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cs typeface="Courier New" panose="02070309020205020404" pitchFamily="49" charset="0"/>
              </a:rPr>
              <a:t>import re</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numbers = ['zero’, '</a:t>
            </a:r>
            <a:r>
              <a:rPr lang="en-GB" sz="1600" dirty="0" err="1">
                <a:solidFill>
                  <a:schemeClr val="bg1"/>
                </a:solidFill>
                <a:latin typeface="Consolas" panose="020B0609020204030204" pitchFamily="49" charset="0"/>
                <a:cs typeface="Courier New" panose="02070309020205020404" pitchFamily="49" charset="0"/>
              </a:rPr>
              <a:t>wun</a:t>
            </a:r>
            <a:r>
              <a:rPr lang="en-GB" sz="1600" dirty="0">
                <a:solidFill>
                  <a:schemeClr val="bg1"/>
                </a:solidFill>
                <a:latin typeface="Consolas" panose="020B0609020204030204" pitchFamily="49" charset="0"/>
                <a:cs typeface="Courier New" panose="02070309020205020404" pitchFamily="49" charset="0"/>
              </a:rPr>
              <a:t>’, 'two’, 'tree’, '</a:t>
            </a:r>
            <a:r>
              <a:rPr lang="en-GB" sz="1600" dirty="0" err="1">
                <a:solidFill>
                  <a:schemeClr val="bg1"/>
                </a:solidFill>
                <a:latin typeface="Consolas" panose="020B0609020204030204" pitchFamily="49" charset="0"/>
                <a:cs typeface="Courier New" panose="02070309020205020404" pitchFamily="49" charset="0"/>
              </a:rPr>
              <a:t>fower</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'fife’, 'six’, 'seven’, 'ait’, 'niner’]</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alphas  = ['alpha’, 'bravo’, '</a:t>
            </a:r>
            <a:r>
              <a:rPr lang="en-GB" sz="1600" dirty="0" err="1">
                <a:solidFill>
                  <a:schemeClr val="bg1"/>
                </a:solidFill>
                <a:latin typeface="Consolas" panose="020B0609020204030204" pitchFamily="49" charset="0"/>
                <a:cs typeface="Courier New" panose="02070309020205020404" pitchFamily="49" charset="0"/>
              </a:rPr>
              <a:t>charlie</a:t>
            </a:r>
            <a:r>
              <a:rPr lang="en-GB" sz="1600" dirty="0">
                <a:solidFill>
                  <a:schemeClr val="bg1"/>
                </a:solidFill>
                <a:latin typeface="Consolas" panose="020B0609020204030204" pitchFamily="49" charset="0"/>
                <a:cs typeface="Courier New" panose="02070309020205020404" pitchFamily="49" charset="0"/>
              </a:rPr>
              <a:t>’, 'delta’, 'echo',</a:t>
            </a:r>
          </a:p>
          <a:p>
            <a:pPr>
              <a:spcBef>
                <a:spcPct val="0"/>
              </a:spcBef>
            </a:pPr>
            <a:r>
              <a:rPr lang="en-GB" sz="1600" dirty="0">
                <a:solidFill>
                  <a:schemeClr val="bg1"/>
                </a:solidFill>
                <a:latin typeface="Consolas" panose="020B0609020204030204" pitchFamily="49" charset="0"/>
                <a:cs typeface="Courier New" panose="02070309020205020404" pitchFamily="49" charset="0"/>
              </a:rPr>
              <a:t>           'foxtrot’, 'golf’, 'hotel’, '</a:t>
            </a:r>
            <a:r>
              <a:rPr lang="en-GB" sz="1600" dirty="0" err="1">
                <a:solidFill>
                  <a:schemeClr val="bg1"/>
                </a:solidFill>
                <a:latin typeface="Consolas" panose="020B0609020204030204" pitchFamily="49" charset="0"/>
                <a:cs typeface="Courier New" panose="02070309020205020404" pitchFamily="49" charset="0"/>
              </a:rPr>
              <a:t>india</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juliet</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r>
              <a:rPr lang="en-GB" sz="1600" dirty="0">
                <a:solidFill>
                  <a:schemeClr val="bg1"/>
                </a:solidFill>
                <a:latin typeface="Consolas" panose="020B0609020204030204" pitchFamily="49" charset="0"/>
                <a:cs typeface="Courier New" panose="02070309020205020404" pitchFamily="49" charset="0"/>
              </a:rPr>
              <a:t>           'kilo’ ,'lima’, 'mike’, '</a:t>
            </a:r>
            <a:r>
              <a:rPr lang="en-GB" sz="1600" dirty="0" err="1">
                <a:solidFill>
                  <a:schemeClr val="bg1"/>
                </a:solidFill>
                <a:latin typeface="Consolas" panose="020B0609020204030204" pitchFamily="49" charset="0"/>
                <a:cs typeface="Courier New" panose="02070309020205020404" pitchFamily="49" charset="0"/>
              </a:rPr>
              <a:t>november</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oscar</a:t>
            </a:r>
            <a:r>
              <a:rPr lang="en-GB" sz="1600" dirty="0">
                <a:solidFill>
                  <a:schemeClr val="bg1"/>
                </a:solidFill>
                <a:latin typeface="Consolas" panose="020B0609020204030204" pitchFamily="49" charset="0"/>
                <a:cs typeface="Courier New" panose="02070309020205020404" pitchFamily="49" charset="0"/>
              </a:rPr>
              <a:t>’, 'papa',</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quebec</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romeo</a:t>
            </a:r>
            <a:r>
              <a:rPr lang="en-GB" sz="1600" dirty="0">
                <a:solidFill>
                  <a:schemeClr val="bg1"/>
                </a:solidFill>
                <a:latin typeface="Consolas" panose="020B0609020204030204" pitchFamily="49" charset="0"/>
                <a:cs typeface="Courier New" panose="02070309020205020404" pitchFamily="49" charset="0"/>
              </a:rPr>
              <a:t>’, 'sierra’, 'tango’, 'uniform',</a:t>
            </a:r>
          </a:p>
          <a:p>
            <a:pPr>
              <a:spcBef>
                <a:spcPct val="0"/>
              </a:spcBef>
            </a:pPr>
            <a:r>
              <a:rPr lang="en-GB" sz="1600" dirty="0">
                <a:solidFill>
                  <a:schemeClr val="bg1"/>
                </a:solidFill>
                <a:latin typeface="Consolas" panose="020B0609020204030204" pitchFamily="49" charset="0"/>
                <a:cs typeface="Courier New" panose="02070309020205020404" pitchFamily="49" charset="0"/>
              </a:rPr>
              <a:t>           'victor’, 'whisky’, '</a:t>
            </a:r>
            <a:r>
              <a:rPr lang="en-GB" sz="1600" dirty="0" err="1">
                <a:solidFill>
                  <a:schemeClr val="bg1"/>
                </a:solidFill>
                <a:latin typeface="Consolas" panose="020B0609020204030204" pitchFamily="49" charset="0"/>
                <a:cs typeface="Courier New" panose="02070309020205020404" pitchFamily="49" charset="0"/>
              </a:rPr>
              <a:t>xray</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yankee</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zulu</a:t>
            </a:r>
            <a:r>
              <a:rPr lang="en-GB" sz="16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codes = {str(</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):name for </a:t>
            </a:r>
            <a:r>
              <a:rPr lang="en-GB" sz="1600" dirty="0" err="1">
                <a:solidFill>
                  <a:schemeClr val="bg1"/>
                </a:solidFill>
                <a:latin typeface="Consolas" panose="020B0609020204030204" pitchFamily="49" charset="0"/>
                <a:cs typeface="Courier New" panose="02070309020205020404" pitchFamily="49" charset="0"/>
              </a:rPr>
              <a:t>i</a:t>
            </a:r>
            <a:r>
              <a:rPr lang="en-GB" sz="1600" dirty="0">
                <a:solidFill>
                  <a:schemeClr val="bg1"/>
                </a:solidFill>
                <a:latin typeface="Consolas" panose="020B0609020204030204" pitchFamily="49" charset="0"/>
                <a:cs typeface="Courier New" panose="02070309020205020404" pitchFamily="49" charset="0"/>
              </a:rPr>
              <a:t>, name in enumerate(numbers)}    </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codes.update</a:t>
            </a:r>
            <a:r>
              <a:rPr lang="en-GB" sz="1600" dirty="0">
                <a:solidFill>
                  <a:schemeClr val="bg1"/>
                </a:solidFill>
                <a:latin typeface="Consolas" panose="020B0609020204030204" pitchFamily="49" charset="0"/>
                <a:cs typeface="Courier New" panose="02070309020205020404" pitchFamily="49" charset="0"/>
              </a:rPr>
              <a:t>({name[0].upper():name for name in alphas})</a:t>
            </a:r>
          </a:p>
          <a:p>
            <a:pPr>
              <a:spcBef>
                <a:spcPct val="0"/>
              </a:spcBef>
            </a:pPr>
            <a:r>
              <a:rPr lang="en-GB" sz="1600" dirty="0" err="1">
                <a:solidFill>
                  <a:schemeClr val="bg1"/>
                </a:solidFill>
                <a:latin typeface="Consolas" panose="020B0609020204030204" pitchFamily="49" charset="0"/>
                <a:cs typeface="Courier New" panose="02070309020205020404" pitchFamily="49" charset="0"/>
              </a:rPr>
              <a:t>reg</a:t>
            </a:r>
            <a:r>
              <a:rPr lang="en-GB" sz="1600" dirty="0">
                <a:solidFill>
                  <a:schemeClr val="bg1"/>
                </a:solidFill>
                <a:latin typeface="Consolas" panose="020B0609020204030204" pitchFamily="49" charset="0"/>
                <a:cs typeface="Courier New" panose="02070309020205020404" pitchFamily="49" charset="0"/>
              </a:rPr>
              <a:t> = 'WG07 OKD'</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600" dirty="0">
                <a:solidFill>
                  <a:schemeClr val="bg1"/>
                </a:solidFill>
                <a:latin typeface="Consolas" panose="020B0609020204030204" pitchFamily="49" charset="0"/>
                <a:cs typeface="Courier New" panose="02070309020205020404" pitchFamily="49" charset="0"/>
              </a:rPr>
              <a:t>result = </a:t>
            </a:r>
            <a:r>
              <a:rPr lang="en-GB" sz="1600" dirty="0" err="1">
                <a:solidFill>
                  <a:schemeClr val="bg1"/>
                </a:solidFill>
                <a:latin typeface="Consolas" panose="020B0609020204030204" pitchFamily="49" charset="0"/>
                <a:cs typeface="Courier New" panose="02070309020205020404" pitchFamily="49" charset="0"/>
              </a:rPr>
              <a:t>re.sub</a:t>
            </a:r>
            <a:r>
              <a:rPr lang="en-GB" sz="1600" dirty="0">
                <a:solidFill>
                  <a:schemeClr val="bg1"/>
                </a:solidFill>
                <a:latin typeface="Consolas" panose="020B0609020204030204" pitchFamily="49" charset="0"/>
                <a:cs typeface="Courier New" panose="02070309020205020404" pitchFamily="49" charset="0"/>
              </a:rPr>
              <a:t>(r'(\w)', </a:t>
            </a:r>
            <a:r>
              <a:rPr lang="en-GB" sz="1600" b="1" dirty="0">
                <a:solidFill>
                  <a:schemeClr val="bg1"/>
                </a:solidFill>
                <a:latin typeface="Consolas" panose="020B0609020204030204" pitchFamily="49" charset="0"/>
                <a:cs typeface="Courier New" panose="02070309020205020404" pitchFamily="49" charset="0"/>
              </a:rPr>
              <a:t>lambda m: codes[</a:t>
            </a:r>
            <a:r>
              <a:rPr lang="en-GB" sz="1600" b="1" dirty="0" err="1">
                <a:solidFill>
                  <a:schemeClr val="bg1"/>
                </a:solidFill>
                <a:latin typeface="Consolas" panose="020B0609020204030204" pitchFamily="49" charset="0"/>
                <a:cs typeface="Courier New" panose="02070309020205020404" pitchFamily="49" charset="0"/>
              </a:rPr>
              <a:t>m.groups</a:t>
            </a:r>
            <a:r>
              <a:rPr lang="en-GB" sz="1600" b="1" dirty="0">
                <a:solidFill>
                  <a:schemeClr val="bg1"/>
                </a:solidFill>
                <a:latin typeface="Consolas" panose="020B0609020204030204" pitchFamily="49" charset="0"/>
                <a:cs typeface="Courier New" panose="02070309020205020404" pitchFamily="49" charset="0"/>
              </a:rPr>
              <a:t>()[0]]+' '</a:t>
            </a:r>
            <a:r>
              <a:rPr lang="en-GB" sz="1600" dirty="0">
                <a:solidFill>
                  <a:schemeClr val="bg1"/>
                </a:solidFill>
                <a:latin typeface="Consolas" panose="020B0609020204030204" pitchFamily="49" charset="0"/>
                <a:cs typeface="Courier New" panose="02070309020205020404" pitchFamily="49" charset="0"/>
              </a:rPr>
              <a:t>, reg)</a:t>
            </a:r>
          </a:p>
        </p:txBody>
      </p:sp>
      <p:sp>
        <p:nvSpPr>
          <p:cNvPr id="2" name="TextBox 1"/>
          <p:cNvSpPr txBox="1"/>
          <p:nvPr/>
        </p:nvSpPr>
        <p:spPr>
          <a:xfrm>
            <a:off x="1003132" y="6182978"/>
            <a:ext cx="8424101" cy="369332"/>
          </a:xfrm>
          <a:prstGeom prst="rect">
            <a:avLst/>
          </a:prstGeom>
          <a:noFill/>
        </p:spPr>
        <p:txBody>
          <a:bodyPr wrap="none" rtlCol="0">
            <a:spAutoFit/>
          </a:bodyPr>
          <a:lstStyle/>
          <a:p>
            <a:r>
              <a:rPr lang="en-GB" b="1" dirty="0">
                <a:cs typeface="Courier New" pitchFamily="49" charset="0"/>
              </a:rPr>
              <a:t>Note</a:t>
            </a:r>
            <a:r>
              <a:rPr lang="en-GB" dirty="0">
                <a:cs typeface="Courier New" pitchFamily="49" charset="0"/>
              </a:rPr>
              <a:t>: This code uses </a:t>
            </a:r>
            <a:r>
              <a:rPr lang="en-GB" i="1" dirty="0">
                <a:cs typeface="Courier New" pitchFamily="49" charset="0"/>
              </a:rPr>
              <a:t>dictionary comprehensions</a:t>
            </a:r>
            <a:r>
              <a:rPr lang="en-GB" dirty="0">
                <a:cs typeface="Courier New" pitchFamily="49" charset="0"/>
              </a:rPr>
              <a:t>, discussed in the next chapter.</a:t>
            </a:r>
          </a:p>
        </p:txBody>
      </p:sp>
      <p:sp>
        <p:nvSpPr>
          <p:cNvPr id="5" name="Line 10">
            <a:extLst>
              <a:ext uri="{FF2B5EF4-FFF2-40B4-BE49-F238E27FC236}">
                <a16:creationId xmlns:a16="http://schemas.microsoft.com/office/drawing/2014/main" id="{02E99188-B178-426C-9805-42EF99B94B45}"/>
              </a:ext>
            </a:extLst>
          </p:cNvPr>
          <p:cNvSpPr>
            <a:spLocks noChangeShapeType="1"/>
          </p:cNvSpPr>
          <p:nvPr/>
        </p:nvSpPr>
        <p:spPr bwMode="auto">
          <a:xfrm flipH="1" flipV="1">
            <a:off x="7172322" y="5172073"/>
            <a:ext cx="1162219" cy="1"/>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4" name="Text Box 7">
            <a:extLst>
              <a:ext uri="{FF2B5EF4-FFF2-40B4-BE49-F238E27FC236}">
                <a16:creationId xmlns:a16="http://schemas.microsoft.com/office/drawing/2014/main" id="{EF2F67C6-1388-4DFD-A75C-4DF23A8B6ECB}"/>
              </a:ext>
            </a:extLst>
          </p:cNvPr>
          <p:cNvSpPr txBox="1">
            <a:spLocks noChangeArrowheads="1"/>
          </p:cNvSpPr>
          <p:nvPr/>
        </p:nvSpPr>
        <p:spPr bwMode="auto">
          <a:xfrm>
            <a:off x="8334541" y="4910018"/>
            <a:ext cx="1523834"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200" dirty="0">
                <a:latin typeface="Montserrat Black" panose="00000A00000000000000" pitchFamily="2" charset="0"/>
              </a:rPr>
              <a:t>This is a dictionary</a:t>
            </a:r>
          </a:p>
          <a:p>
            <a:pPr algn="ctr"/>
            <a:r>
              <a:rPr lang="en-GB" sz="1200" dirty="0">
                <a:latin typeface="Montserrat Black" panose="00000A00000000000000" pitchFamily="2" charset="0"/>
                <a:cs typeface="Courier New" panose="02070309020205020404" pitchFamily="49" charset="0"/>
              </a:rPr>
              <a:t>comprehension</a:t>
            </a:r>
          </a:p>
        </p:txBody>
      </p:sp>
      <p:sp>
        <p:nvSpPr>
          <p:cNvPr id="3" name="Slide Number Placeholder 2">
            <a:extLst>
              <a:ext uri="{FF2B5EF4-FFF2-40B4-BE49-F238E27FC236}">
                <a16:creationId xmlns:a16="http://schemas.microsoft.com/office/drawing/2014/main" id="{7F05DC1D-3073-ED94-91D0-8E9A583B619E}"/>
              </a:ext>
            </a:extLst>
          </p:cNvPr>
          <p:cNvSpPr>
            <a:spLocks noGrp="1"/>
          </p:cNvSpPr>
          <p:nvPr>
            <p:ph type="sldNum" sz="quarter" idx="12"/>
          </p:nvPr>
        </p:nvSpPr>
        <p:spPr/>
        <p:txBody>
          <a:bodyPr/>
          <a:lstStyle/>
          <a:p>
            <a:fld id="{EF892D59-8F09-EF4B-AD6D-DA609442F868}" type="slidenum">
              <a:rPr lang="en-GB" smtClean="0"/>
              <a:pPr/>
              <a:t>18</a:t>
            </a:fld>
            <a:endParaRPr lang="en-GB" dirty="0"/>
          </a:p>
        </p:txBody>
      </p:sp>
    </p:spTree>
    <p:extLst>
      <p:ext uri="{BB962C8B-B14F-4D97-AF65-F5344CB8AC3E}">
        <p14:creationId xmlns:p14="http://schemas.microsoft.com/office/powerpoint/2010/main" val="64273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1. What will the following program print?</a:t>
            </a:r>
            <a:endParaRPr lang="en-GB" sz="1400" dirty="0">
              <a:effectLst/>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def calculator(num1, num2):</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effectLst/>
                <a:latin typeface="Consolas" panose="020B0609020204030204" pitchFamily="49" charset="0"/>
                <a:ea typeface="Calibri" panose="020F0502020204030204" pitchFamily="34" charset="0"/>
                <a:cs typeface="Times New Roman" panose="02020603050405020304" pitchFamily="18" charset="0"/>
              </a:rPr>
              <a:t>first_value</a:t>
            </a:r>
            <a:r>
              <a:rPr lang="en-GB" sz="1800" dirty="0">
                <a:effectLst/>
                <a:latin typeface="Consolas" panose="020B0609020204030204" pitchFamily="49" charset="0"/>
                <a:ea typeface="Calibri" panose="020F0502020204030204" pitchFamily="34" charset="0"/>
                <a:cs typeface="Times New Roman" panose="02020603050405020304" pitchFamily="18" charset="0"/>
              </a:rPr>
              <a:t> = num1 + 7</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effectLst/>
                <a:latin typeface="Consolas" panose="020B0609020204030204" pitchFamily="49" charset="0"/>
                <a:ea typeface="Calibri" panose="020F0502020204030204" pitchFamily="34" charset="0"/>
                <a:cs typeface="Times New Roman" panose="02020603050405020304" pitchFamily="18" charset="0"/>
              </a:rPr>
              <a:t>second_value</a:t>
            </a:r>
            <a:r>
              <a:rPr lang="en-GB" sz="1800" dirty="0">
                <a:effectLst/>
                <a:latin typeface="Consolas" panose="020B0609020204030204" pitchFamily="49" charset="0"/>
                <a:ea typeface="Calibri" panose="020F0502020204030204" pitchFamily="34" charset="0"/>
                <a:cs typeface="Times New Roman" panose="02020603050405020304" pitchFamily="18" charset="0"/>
              </a:rPr>
              <a:t> = num2 - 6</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return </a:t>
            </a:r>
            <a:r>
              <a:rPr lang="en-GB" sz="1800" dirty="0" err="1">
                <a:effectLst/>
                <a:latin typeface="Consolas" panose="020B0609020204030204" pitchFamily="49" charset="0"/>
                <a:ea typeface="Calibri" panose="020F0502020204030204" pitchFamily="34" charset="0"/>
                <a:cs typeface="Times New Roman" panose="02020603050405020304" pitchFamily="18" charset="0"/>
              </a:rPr>
              <a:t>first_value</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a:buNone/>
            </a:pPr>
            <a:r>
              <a:rPr lang="en-GB" sz="1800" dirty="0">
                <a:effectLst/>
                <a:latin typeface="Consolas" panose="020B0609020204030204" pitchFamily="49" charset="0"/>
                <a:ea typeface="Calibri" panose="020F0502020204030204" pitchFamily="34" charset="0"/>
                <a:cs typeface="Times New Roman" panose="02020603050405020304" pitchFamily="18" charset="0"/>
              </a:rPr>
              <a:t> calculator(13, 10)</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a:p>
            <a:pPr marL="538163" indent="-274638">
              <a:buFont typeface="+mj-lt"/>
              <a:buAutoNum type="alphaLcPeriod"/>
            </a:pPr>
            <a:r>
              <a:rPr lang="en-GB" dirty="0"/>
              <a:t>4</a:t>
            </a:r>
          </a:p>
          <a:p>
            <a:pPr marL="538163" indent="-274638">
              <a:buFont typeface="+mj-lt"/>
              <a:buAutoNum type="alphaLcPeriod"/>
            </a:pPr>
            <a:r>
              <a:rPr lang="en-GB" dirty="0"/>
              <a:t>20</a:t>
            </a:r>
          </a:p>
          <a:p>
            <a:pPr marL="538163" indent="-274638">
              <a:buFont typeface="+mj-lt"/>
              <a:buAutoNum type="alphaLcPeriod"/>
            </a:pPr>
            <a:r>
              <a:rPr lang="en-GB" dirty="0"/>
              <a:t>24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19</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3"/>
          </p:nvPr>
        </p:nvSpPr>
        <p:spPr/>
        <p:txBody>
          <a:bodyPr/>
          <a:lstStyle/>
          <a:p>
            <a:r>
              <a:rPr lang="en-GB" sz="1600" dirty="0"/>
              <a:t>By the end of this chapter, learners will be able to </a:t>
            </a:r>
          </a:p>
          <a:p>
            <a:pPr marL="285750" indent="-285750">
              <a:buFont typeface="Arial" panose="020B0604020202020204" pitchFamily="34" charset="0"/>
              <a:buChar char="•"/>
            </a:pPr>
            <a:r>
              <a:rPr lang="en-GB" sz="1600" dirty="0"/>
              <a:t>Create, call, return values and pass parameters to Python functions </a:t>
            </a:r>
          </a:p>
          <a:p>
            <a:pPr marL="285750" indent="-285750">
              <a:buFont typeface="Arial" panose="020B0604020202020204" pitchFamily="34" charset="0"/>
              <a:buChar char="•"/>
            </a:pPr>
            <a:r>
              <a:rPr lang="en-GB" sz="1600" dirty="0"/>
              <a:t>Understand how to use Variadic functions</a:t>
            </a:r>
          </a:p>
          <a:p>
            <a:pPr marL="285750" indent="-285750">
              <a:buFont typeface="Arial" panose="020B0604020202020204" pitchFamily="34" charset="0"/>
              <a:buChar char="•"/>
            </a:pPr>
            <a:r>
              <a:rPr lang="en-GB" sz="1600" dirty="0"/>
              <a:t>Add Annotations to function declarations</a:t>
            </a:r>
          </a:p>
          <a:p>
            <a:pPr marL="285750" indent="-285750">
              <a:buFont typeface="Arial" panose="020B0604020202020204" pitchFamily="34" charset="0"/>
              <a:buChar char="•"/>
            </a:pPr>
            <a:r>
              <a:rPr lang="en-GB" sz="1600" dirty="0"/>
              <a:t>Understand variable scope</a:t>
            </a:r>
          </a:p>
          <a:p>
            <a:pPr marL="285750" indent="-285750">
              <a:buFont typeface="Arial" panose="020B0604020202020204" pitchFamily="34" charset="0"/>
              <a:buChar char="•"/>
            </a:pPr>
            <a:r>
              <a:rPr lang="en-GB" sz="1600" dirty="0"/>
              <a:t>Nest functions</a:t>
            </a:r>
          </a:p>
          <a:p>
            <a:pPr marL="285750" indent="-285750">
              <a:buFont typeface="Arial" panose="020B0604020202020204" pitchFamily="34" charset="0"/>
              <a:buChar char="•"/>
            </a:pPr>
            <a:r>
              <a:rPr lang="en-GB" sz="1600" dirty="0"/>
              <a:t>Implement Python docstrings </a:t>
            </a:r>
          </a:p>
          <a:p>
            <a:pPr marL="285750" indent="-285750">
              <a:buFont typeface="Arial" panose="020B0604020202020204" pitchFamily="34" charset="0"/>
              <a:buChar char="•"/>
            </a:pPr>
            <a:r>
              <a:rPr lang="en-GB" sz="1600" dirty="0"/>
              <a:t>Define and invoke Lambda functions</a:t>
            </a:r>
          </a:p>
        </p:txBody>
      </p:sp>
      <p:sp>
        <p:nvSpPr>
          <p:cNvPr id="5" name="Slide Number Placeholder 4">
            <a:extLst>
              <a:ext uri="{FF2B5EF4-FFF2-40B4-BE49-F238E27FC236}">
                <a16:creationId xmlns:a16="http://schemas.microsoft.com/office/drawing/2014/main" id="{0DF7FB11-7C26-5D59-4C9E-10CCC323B170}"/>
              </a:ext>
            </a:extLst>
          </p:cNvPr>
          <p:cNvSpPr>
            <a:spLocks noGrp="1"/>
          </p:cNvSpPr>
          <p:nvPr>
            <p:ph type="sldNum" sz="quarter" idx="4294967295"/>
          </p:nvPr>
        </p:nvSpPr>
        <p:spPr>
          <a:xfrm>
            <a:off x="11407775" y="6511925"/>
            <a:ext cx="784225" cy="179388"/>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97750675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1D7E6-3A34-BA33-6DE7-5BDC52846FF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80B7E6-651F-7507-56C0-5E8AE017DDDE}"/>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C2F148B0-A5A0-457F-1BA1-75F2235CACC3}"/>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2.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r>
              <a:rPr lang="en-GB" sz="1600" dirty="0">
                <a:latin typeface="Consolas" panose="020B0609020204030204" pitchFamily="49" charset="0"/>
              </a:rPr>
              <a:t>def calculator(num1, num2):</a:t>
            </a:r>
          </a:p>
          <a:p>
            <a:pPr>
              <a:spcBef>
                <a:spcPts val="0"/>
              </a:spcBef>
            </a:pPr>
            <a:r>
              <a:rPr lang="en-GB" sz="1600" dirty="0">
                <a:latin typeface="Consolas" panose="020B0609020204030204" pitchFamily="49" charset="0"/>
              </a:rPr>
              <a:t>    </a:t>
            </a:r>
            <a:r>
              <a:rPr lang="en-GB" sz="1600" dirty="0" err="1">
                <a:latin typeface="Consolas" panose="020B0609020204030204" pitchFamily="49" charset="0"/>
              </a:rPr>
              <a:t>fval</a:t>
            </a:r>
            <a:r>
              <a:rPr lang="en-GB" sz="1600" dirty="0">
                <a:latin typeface="Consolas" panose="020B0609020204030204" pitchFamily="49" charset="0"/>
              </a:rPr>
              <a:t> = num1 + 7</a:t>
            </a:r>
          </a:p>
          <a:p>
            <a:pPr>
              <a:spcBef>
                <a:spcPts val="0"/>
              </a:spcBef>
            </a:pPr>
            <a:r>
              <a:rPr lang="en-GB" sz="1600" dirty="0">
                <a:latin typeface="Consolas" panose="020B0609020204030204" pitchFamily="49" charset="0"/>
              </a:rPr>
              <a:t>    </a:t>
            </a:r>
            <a:r>
              <a:rPr lang="en-GB" sz="1600" dirty="0" err="1">
                <a:latin typeface="Consolas" panose="020B0609020204030204" pitchFamily="49" charset="0"/>
              </a:rPr>
              <a:t>sval</a:t>
            </a:r>
            <a:r>
              <a:rPr lang="en-GB" sz="1600" dirty="0">
                <a:latin typeface="Consolas" panose="020B0609020204030204" pitchFamily="49" charset="0"/>
              </a:rPr>
              <a:t> = num2 - 6</a:t>
            </a:r>
          </a:p>
          <a:p>
            <a:pPr>
              <a:spcBef>
                <a:spcPts val="0"/>
              </a:spcBef>
            </a:pPr>
            <a:r>
              <a:rPr lang="en-GB" sz="1600" dirty="0">
                <a:latin typeface="Consolas" panose="020B0609020204030204" pitchFamily="49" charset="0"/>
              </a:rPr>
              <a:t>    </a:t>
            </a:r>
            <a:r>
              <a:rPr lang="en-GB" sz="1600" dirty="0" err="1">
                <a:latin typeface="Consolas" panose="020B0609020204030204" pitchFamily="49" charset="0"/>
              </a:rPr>
              <a:t>tval</a:t>
            </a:r>
            <a:r>
              <a:rPr lang="en-GB" sz="1600" dirty="0">
                <a:latin typeface="Consolas" panose="020B0609020204030204" pitchFamily="49" charset="0"/>
              </a:rPr>
              <a:t> = </a:t>
            </a:r>
            <a:r>
              <a:rPr lang="en-GB" sz="1600" dirty="0" err="1">
                <a:latin typeface="Consolas" panose="020B0609020204030204" pitchFamily="49" charset="0"/>
              </a:rPr>
              <a:t>trebler</a:t>
            </a:r>
            <a:r>
              <a:rPr lang="en-GB" sz="1600" dirty="0">
                <a:latin typeface="Consolas" panose="020B0609020204030204" pitchFamily="49" charset="0"/>
              </a:rPr>
              <a:t>(</a:t>
            </a:r>
            <a:r>
              <a:rPr lang="en-GB" sz="1600" dirty="0" err="1">
                <a:latin typeface="Consolas" panose="020B0609020204030204" pitchFamily="49" charset="0"/>
              </a:rPr>
              <a:t>sval</a:t>
            </a:r>
            <a:r>
              <a:rPr lang="en-GB" sz="1600" dirty="0">
                <a:latin typeface="Consolas" panose="020B0609020204030204" pitchFamily="49" charset="0"/>
              </a:rPr>
              <a:t>)</a:t>
            </a:r>
          </a:p>
          <a:p>
            <a:pPr>
              <a:spcBef>
                <a:spcPts val="0"/>
              </a:spcBef>
            </a:pPr>
            <a:r>
              <a:rPr lang="en-GB" sz="1600" dirty="0">
                <a:latin typeface="Consolas" panose="020B0609020204030204" pitchFamily="49" charset="0"/>
              </a:rPr>
              <a:t>    return </a:t>
            </a:r>
            <a:r>
              <a:rPr lang="en-GB" sz="1600" dirty="0" err="1">
                <a:latin typeface="Consolas" panose="020B0609020204030204" pitchFamily="49" charset="0"/>
              </a:rPr>
              <a:t>tval</a:t>
            </a:r>
            <a:endParaRPr lang="en-GB" sz="1600" dirty="0">
              <a:latin typeface="Consolas" panose="020B0609020204030204" pitchFamily="49" charset="0"/>
            </a:endParaRPr>
          </a:p>
          <a:p>
            <a:pPr>
              <a:spcBef>
                <a:spcPts val="600"/>
              </a:spcBef>
            </a:pPr>
            <a:r>
              <a:rPr lang="en-GB" sz="1600" dirty="0">
                <a:latin typeface="Consolas" panose="020B0609020204030204" pitchFamily="49" charset="0"/>
              </a:rPr>
              <a:t>def </a:t>
            </a:r>
            <a:r>
              <a:rPr lang="en-GB" sz="1600" dirty="0" err="1">
                <a:latin typeface="Consolas" panose="020B0609020204030204" pitchFamily="49" charset="0"/>
              </a:rPr>
              <a:t>trebler</a:t>
            </a:r>
            <a:r>
              <a:rPr lang="en-GB" sz="1600" dirty="0">
                <a:latin typeface="Consolas" panose="020B0609020204030204" pitchFamily="49" charset="0"/>
              </a:rPr>
              <a:t>(aval):</a:t>
            </a:r>
          </a:p>
          <a:p>
            <a:pPr>
              <a:spcBef>
                <a:spcPts val="0"/>
              </a:spcBef>
            </a:pPr>
            <a:r>
              <a:rPr lang="en-GB" sz="1600" dirty="0">
                <a:latin typeface="Consolas" panose="020B0609020204030204" pitchFamily="49" charset="0"/>
              </a:rPr>
              <a:t>    return (aval * 3)</a:t>
            </a:r>
          </a:p>
          <a:p>
            <a:pPr>
              <a:spcBef>
                <a:spcPts val="600"/>
              </a:spcBef>
            </a:pPr>
            <a:r>
              <a:rPr lang="en-GB" sz="1600" dirty="0">
                <a:latin typeface="Consolas" panose="020B0609020204030204" pitchFamily="49" charset="0"/>
              </a:rPr>
              <a:t>calculator(13, 10)</a:t>
            </a:r>
          </a:p>
          <a:p>
            <a:pPr>
              <a:spcBef>
                <a:spcPts val="0"/>
              </a:spcBef>
            </a:pPr>
            <a:r>
              <a:rPr lang="en-GB" sz="1600" dirty="0">
                <a:latin typeface="Consolas" panose="020B0609020204030204" pitchFamily="49" charset="0"/>
              </a:rPr>
              <a:t>print(</a:t>
            </a:r>
            <a:r>
              <a:rPr lang="en-GB" sz="1600" dirty="0" err="1">
                <a:latin typeface="Consolas" panose="020B0609020204030204" pitchFamily="49" charset="0"/>
              </a:rPr>
              <a:t>sval</a:t>
            </a:r>
            <a:r>
              <a:rPr lang="en-GB" sz="1600" dirty="0">
                <a:latin typeface="Consolas" panose="020B0609020204030204" pitchFamily="49" charset="0"/>
              </a:rPr>
              <a:t>)</a:t>
            </a:r>
          </a:p>
          <a:p>
            <a:pPr marL="538163" indent="-274638">
              <a:buFont typeface="+mj-lt"/>
              <a:buAutoNum type="alphaLcPeriod"/>
            </a:pPr>
            <a:r>
              <a:rPr lang="en-GB" dirty="0"/>
              <a:t>12</a:t>
            </a:r>
          </a:p>
          <a:p>
            <a:pPr marL="538163" indent="-274638">
              <a:buFont typeface="+mj-lt"/>
              <a:buAutoNum type="alphaLcPeriod"/>
            </a:pPr>
            <a:r>
              <a:rPr lang="en-GB" dirty="0"/>
              <a:t>An error will occur</a:t>
            </a:r>
          </a:p>
          <a:p>
            <a:pPr marL="538163" indent="-274638">
              <a:buFont typeface="+mj-lt"/>
              <a:buAutoNum type="alphaLcPeriod"/>
            </a:pPr>
            <a:r>
              <a:rPr lang="en-GB" dirty="0"/>
              <a:t>4</a:t>
            </a:r>
          </a:p>
          <a:p>
            <a:pPr marL="538163" indent="-274638">
              <a:buFont typeface="+mj-lt"/>
              <a:buAutoNum type="alphaLcPeriod"/>
            </a:pPr>
            <a:r>
              <a:rPr lang="en-GB" dirty="0"/>
              <a:t>None of the above</a:t>
            </a:r>
          </a:p>
        </p:txBody>
      </p:sp>
      <p:sp>
        <p:nvSpPr>
          <p:cNvPr id="4" name="Slide Number Placeholder 3">
            <a:extLst>
              <a:ext uri="{FF2B5EF4-FFF2-40B4-BE49-F238E27FC236}">
                <a16:creationId xmlns:a16="http://schemas.microsoft.com/office/drawing/2014/main" id="{6A5A8DFF-4E75-1B56-991B-B34D8A16360E}"/>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122818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BCC30-7AD4-D15C-AA87-6BDECE04AD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E541745-6BCC-3F8C-D47D-46B79B03FDE1}"/>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72E938FF-5897-8EC7-B406-63E1C3512AE8}"/>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3.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r>
              <a:rPr lang="en-GB" dirty="0" err="1">
                <a:latin typeface="Consolas" panose="020B0609020204030204" pitchFamily="49" charset="0"/>
              </a:rPr>
              <a:t>num</a:t>
            </a:r>
            <a:r>
              <a:rPr lang="en-GB" dirty="0">
                <a:latin typeface="Consolas" panose="020B0609020204030204" pitchFamily="49" charset="0"/>
              </a:rPr>
              <a:t> = 3</a:t>
            </a:r>
          </a:p>
          <a:p>
            <a:pPr>
              <a:spcBef>
                <a:spcPts val="0"/>
              </a:spcBef>
            </a:pPr>
            <a:r>
              <a:rPr lang="en-GB" dirty="0">
                <a:latin typeface="Consolas" panose="020B0609020204030204" pitchFamily="49" charset="0"/>
              </a:rPr>
              <a:t>def </a:t>
            </a:r>
            <a:r>
              <a:rPr lang="en-GB" dirty="0" err="1">
                <a:latin typeface="Consolas" panose="020B0609020204030204" pitchFamily="49" charset="0"/>
              </a:rPr>
              <a:t>num_fun</a:t>
            </a:r>
            <a:r>
              <a:rPr lang="en-GB" dirty="0">
                <a:latin typeface="Consolas" panose="020B0609020204030204" pitchFamily="49" charset="0"/>
              </a:rPr>
              <a:t>(a=5):</a:t>
            </a:r>
          </a:p>
          <a:p>
            <a:pPr>
              <a:spcBef>
                <a:spcPts val="0"/>
              </a:spcBef>
            </a:pPr>
            <a:r>
              <a:rPr lang="en-GB" dirty="0">
                <a:latin typeface="Consolas" panose="020B0609020204030204" pitchFamily="49" charset="0"/>
              </a:rPr>
              <a:t>    </a:t>
            </a:r>
            <a:r>
              <a:rPr lang="en-GB" dirty="0" err="1">
                <a:latin typeface="Consolas" panose="020B0609020204030204" pitchFamily="49" charset="0"/>
              </a:rPr>
              <a:t>num</a:t>
            </a:r>
            <a:r>
              <a:rPr lang="en-GB" dirty="0">
                <a:latin typeface="Consolas" panose="020B0609020204030204" pitchFamily="49" charset="0"/>
              </a:rPr>
              <a:t> = a</a:t>
            </a:r>
          </a:p>
          <a:p>
            <a:pPr>
              <a:spcBef>
                <a:spcPts val="0"/>
              </a:spcBef>
            </a:pPr>
            <a:r>
              <a:rPr lang="en-GB" dirty="0">
                <a:latin typeface="Consolas" panose="020B0609020204030204" pitchFamily="49" charset="0"/>
              </a:rPr>
              <a:t>    return </a:t>
            </a:r>
            <a:r>
              <a:rPr lang="en-GB" dirty="0" err="1">
                <a:latin typeface="Consolas" panose="020B0609020204030204" pitchFamily="49" charset="0"/>
              </a:rPr>
              <a:t>num</a:t>
            </a:r>
            <a:endParaRPr lang="en-GB" dirty="0">
              <a:latin typeface="Consolas" panose="020B0609020204030204" pitchFamily="49" charset="0"/>
            </a:endParaRPr>
          </a:p>
          <a:p>
            <a:pPr>
              <a:spcBef>
                <a:spcPts val="600"/>
              </a:spcBef>
            </a:pPr>
            <a:r>
              <a:rPr lang="en-GB" dirty="0" err="1">
                <a:latin typeface="Consolas" panose="020B0609020204030204" pitchFamily="49" charset="0"/>
              </a:rPr>
              <a:t>num_fun</a:t>
            </a:r>
            <a:r>
              <a:rPr lang="en-GB" dirty="0">
                <a:latin typeface="Consolas" panose="020B0609020204030204" pitchFamily="49" charset="0"/>
              </a:rPr>
              <a:t>(7)</a:t>
            </a:r>
          </a:p>
          <a:p>
            <a:pPr>
              <a:spcBef>
                <a:spcPts val="0"/>
              </a:spcBef>
            </a:pPr>
            <a:r>
              <a:rPr lang="en-GB" dirty="0">
                <a:latin typeface="Consolas" panose="020B0609020204030204" pitchFamily="49" charset="0"/>
              </a:rPr>
              <a:t>print(</a:t>
            </a:r>
            <a:r>
              <a:rPr lang="en-GB" dirty="0" err="1">
                <a:latin typeface="Consolas" panose="020B0609020204030204" pitchFamily="49" charset="0"/>
              </a:rPr>
              <a:t>num</a:t>
            </a:r>
            <a:r>
              <a:rPr lang="en-GB" dirty="0">
                <a:latin typeface="Consolas" panose="020B0609020204030204" pitchFamily="49" charset="0"/>
              </a:rPr>
              <a:t>)</a:t>
            </a:r>
          </a:p>
          <a:p>
            <a:pPr marL="538163" indent="-274638">
              <a:buFont typeface="+mj-lt"/>
              <a:buAutoNum type="alphaLcPeriod"/>
            </a:pPr>
            <a:r>
              <a:rPr lang="en-GB" dirty="0"/>
              <a:t>3</a:t>
            </a:r>
          </a:p>
          <a:p>
            <a:pPr marL="538163" indent="-274638">
              <a:buFont typeface="+mj-lt"/>
              <a:buAutoNum type="alphaLcPeriod"/>
            </a:pPr>
            <a:r>
              <a:rPr lang="en-GB" dirty="0"/>
              <a:t>7</a:t>
            </a:r>
          </a:p>
          <a:p>
            <a:pPr marL="538163" indent="-274638">
              <a:buFont typeface="+mj-lt"/>
              <a:buAutoNum type="alphaLcPeriod"/>
            </a:pPr>
            <a:r>
              <a:rPr lang="en-GB" dirty="0"/>
              <a:t>5</a:t>
            </a:r>
          </a:p>
          <a:p>
            <a:pPr marL="538163" indent="-274638">
              <a:buFont typeface="+mj-lt"/>
              <a:buAutoNum type="alphaLcPeriod"/>
            </a:pPr>
            <a:r>
              <a:rPr lang="en-GB" dirty="0"/>
              <a:t>An error will occur</a:t>
            </a:r>
          </a:p>
        </p:txBody>
      </p:sp>
      <p:sp>
        <p:nvSpPr>
          <p:cNvPr id="4" name="Slide Number Placeholder 3">
            <a:extLst>
              <a:ext uri="{FF2B5EF4-FFF2-40B4-BE49-F238E27FC236}">
                <a16:creationId xmlns:a16="http://schemas.microsoft.com/office/drawing/2014/main" id="{4F455468-4594-0214-7DB9-578F5A3EAB76}"/>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1581044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6DF7E-4520-9FAC-308B-6A2F6A6D42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DB4C0E-799F-DB53-6E79-E2B3A636BECD}"/>
              </a:ext>
            </a:extLst>
          </p:cNvPr>
          <p:cNvSpPr>
            <a:spLocks noGrp="1"/>
          </p:cNvSpPr>
          <p:nvPr>
            <p:ph type="ctrTitle"/>
          </p:nvPr>
        </p:nvSpPr>
        <p:spPr/>
        <p:txBody>
          <a:bodyPr/>
          <a:lstStyle/>
          <a:p>
            <a:r>
              <a:rPr lang="en-GB" dirty="0"/>
              <a:t>Review Questions</a:t>
            </a:r>
          </a:p>
        </p:txBody>
      </p:sp>
      <p:sp>
        <p:nvSpPr>
          <p:cNvPr id="6" name="Text Placeholder 5">
            <a:extLst>
              <a:ext uri="{FF2B5EF4-FFF2-40B4-BE49-F238E27FC236}">
                <a16:creationId xmlns:a16="http://schemas.microsoft.com/office/drawing/2014/main" id="{4AF424FF-44F1-71F7-4E70-FDE8C20EC0A9}"/>
              </a:ext>
            </a:extLst>
          </p:cNvPr>
          <p:cNvSpPr>
            <a:spLocks noGrp="1"/>
          </p:cNvSpPr>
          <p:nvPr>
            <p:ph type="body" sz="quarter" idx="13"/>
          </p:nvPr>
        </p:nvSpPr>
        <p:spPr/>
        <p:txBody>
          <a:bodyPr/>
          <a:lstStyle/>
          <a:p>
            <a:pPr>
              <a:buNone/>
            </a:pPr>
            <a:r>
              <a:rPr lang="en-GB" sz="1800" dirty="0">
                <a:effectLst/>
                <a:ea typeface="Calibri" panose="020F0502020204030204" pitchFamily="34" charset="0"/>
                <a:cs typeface="Calibri" panose="020F0502020204030204" pitchFamily="34" charset="0"/>
              </a:rPr>
              <a:t>4. What will the following program print?</a:t>
            </a:r>
            <a:endParaRPr lang="en-GB" sz="1400" dirty="0">
              <a:effectLst/>
              <a:ea typeface="Calibri" panose="020F0502020204030204" pitchFamily="34" charset="0"/>
              <a:cs typeface="Times New Roman" panose="02020603050405020304" pitchFamily="18" charset="0"/>
            </a:endParaRPr>
          </a:p>
          <a:p>
            <a:pPr>
              <a:spcBef>
                <a:spcPts val="600"/>
              </a:spcBef>
            </a:pPr>
            <a:r>
              <a:rPr lang="en-GB" dirty="0">
                <a:latin typeface="Consolas" panose="020B0609020204030204" pitchFamily="49" charset="0"/>
              </a:rPr>
              <a:t>def </a:t>
            </a:r>
            <a:r>
              <a:rPr lang="en-GB" dirty="0" err="1">
                <a:latin typeface="Consolas" panose="020B0609020204030204" pitchFamily="49" charset="0"/>
              </a:rPr>
              <a:t>my_function</a:t>
            </a:r>
            <a:r>
              <a:rPr lang="en-GB" dirty="0">
                <a:latin typeface="Consolas" panose="020B0609020204030204" pitchFamily="49" charset="0"/>
              </a:rPr>
              <a:t>(</a:t>
            </a:r>
            <a:r>
              <a:rPr lang="en-GB" dirty="0" err="1">
                <a:latin typeface="Consolas" panose="020B0609020204030204" pitchFamily="49" charset="0"/>
              </a:rPr>
              <a:t>pos</a:t>
            </a:r>
            <a:r>
              <a:rPr lang="en-GB" dirty="0">
                <a:latin typeface="Consolas" panose="020B0609020204030204" pitchFamily="49" charset="0"/>
              </a:rPr>
              <a:t>=0, *pets):</a:t>
            </a:r>
          </a:p>
          <a:p>
            <a:pPr>
              <a:spcBef>
                <a:spcPts val="0"/>
              </a:spcBef>
            </a:pPr>
            <a:r>
              <a:rPr lang="en-GB" dirty="0">
                <a:latin typeface="Consolas" panose="020B0609020204030204" pitchFamily="49" charset="0"/>
              </a:rPr>
              <a:t>  print("The chosen pet is " + pets[</a:t>
            </a:r>
            <a:r>
              <a:rPr lang="en-GB" dirty="0" err="1">
                <a:latin typeface="Consolas" panose="020B0609020204030204" pitchFamily="49" charset="0"/>
              </a:rPr>
              <a:t>pos</a:t>
            </a:r>
            <a:r>
              <a:rPr lang="en-GB" dirty="0">
                <a:latin typeface="Consolas" panose="020B0609020204030204" pitchFamily="49" charset="0"/>
              </a:rPr>
              <a:t>])</a:t>
            </a:r>
          </a:p>
          <a:p>
            <a:pPr>
              <a:spcBef>
                <a:spcPts val="600"/>
              </a:spcBef>
            </a:pPr>
            <a:r>
              <a:rPr lang="en-GB" dirty="0" err="1">
                <a:latin typeface="Consolas" panose="020B0609020204030204" pitchFamily="49" charset="0"/>
              </a:rPr>
              <a:t>my_function</a:t>
            </a:r>
            <a:r>
              <a:rPr lang="en-GB" dirty="0">
                <a:latin typeface="Consolas" panose="020B0609020204030204" pitchFamily="49" charset="0"/>
              </a:rPr>
              <a:t>(2,"Gnasher", "Flipper", "Lassie")</a:t>
            </a:r>
          </a:p>
          <a:p>
            <a:pPr marL="538163" indent="-274638">
              <a:buFont typeface="+mj-lt"/>
              <a:buAutoNum type="alphaLcPeriod"/>
            </a:pPr>
            <a:r>
              <a:rPr lang="en-GB" dirty="0"/>
              <a:t>An error will occur</a:t>
            </a:r>
          </a:p>
          <a:p>
            <a:pPr marL="538163" indent="-274638">
              <a:buFont typeface="+mj-lt"/>
              <a:buAutoNum type="alphaLcPeriod"/>
            </a:pPr>
            <a:r>
              <a:rPr lang="en-GB" dirty="0"/>
              <a:t>The chosen pet is Lassie</a:t>
            </a:r>
          </a:p>
          <a:p>
            <a:pPr marL="538163" indent="-274638">
              <a:buFont typeface="+mj-lt"/>
              <a:buAutoNum type="alphaLcPeriod"/>
            </a:pPr>
            <a:r>
              <a:rPr lang="en-GB" dirty="0"/>
              <a:t>The chosen pet is  ("Gnasher", "Flipper", "Lassie")</a:t>
            </a:r>
          </a:p>
          <a:p>
            <a:pPr marL="538163" indent="-274638">
              <a:buFont typeface="+mj-lt"/>
              <a:buAutoNum type="alphaLcPeriod"/>
            </a:pPr>
            <a:r>
              <a:rPr lang="en-GB" dirty="0"/>
              <a:t>The chosen pet is Gnasher</a:t>
            </a:r>
          </a:p>
        </p:txBody>
      </p:sp>
      <p:sp>
        <p:nvSpPr>
          <p:cNvPr id="4" name="Slide Number Placeholder 3">
            <a:extLst>
              <a:ext uri="{FF2B5EF4-FFF2-40B4-BE49-F238E27FC236}">
                <a16:creationId xmlns:a16="http://schemas.microsoft.com/office/drawing/2014/main" id="{76177F07-1E4F-4583-2665-5E570CBCDB0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22</a:t>
            </a:fld>
            <a:endParaRPr lang="en-US" dirty="0"/>
          </a:p>
        </p:txBody>
      </p:sp>
    </p:spTree>
    <p:extLst>
      <p:ext uri="{BB962C8B-B14F-4D97-AF65-F5344CB8AC3E}">
        <p14:creationId xmlns:p14="http://schemas.microsoft.com/office/powerpoint/2010/main" val="206238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FC640-6065-07A0-8618-98D700379C7A}"/>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a:xfrm>
            <a:off x="443921" y="1733108"/>
            <a:ext cx="6679721" cy="4248592"/>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A function is a defined object.</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Variables have local scope, unless </a:t>
            </a: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global</a:t>
            </a:r>
            <a:r>
              <a:rPr kumimoji="0" lang="en-GB" b="0" i="0" u="none" strike="noStrike" kern="1200" cap="none" spc="0" normalizeH="0" baseline="0" noProof="0" dirty="0">
                <a:ln>
                  <a:noFill/>
                </a:ln>
                <a:solidFill>
                  <a:srgbClr val="0D0D0D"/>
                </a:solidFill>
                <a:effectLst/>
                <a:uLnTx/>
                <a:uFillTx/>
                <a:latin typeface="Figtree"/>
                <a:ea typeface="+mn-ea"/>
                <a:cs typeface="+mn-cs"/>
              </a:rPr>
              <a:t> is used.</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Other functions can be nested within.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Parameters are declared local variables.</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May be assigned defaults (from the right).</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a:t>
            </a:r>
            <a:r>
              <a:rPr kumimoji="0" lang="en-GB" b="0" i="1" u="none" strike="noStrike" kern="1200" cap="none" spc="0" normalizeH="0" baseline="0" noProof="0" dirty="0" err="1">
                <a:ln>
                  <a:noFill/>
                </a:ln>
                <a:solidFill>
                  <a:srgbClr val="0D0D0D"/>
                </a:solidFill>
                <a:effectLst/>
                <a:uLnTx/>
                <a:uFillTx/>
                <a:latin typeface="Figtree"/>
                <a:ea typeface="+mn-ea"/>
                <a:cs typeface="+mn-cs"/>
              </a:rPr>
              <a:t>arg</a:t>
            </a:r>
            <a:r>
              <a:rPr kumimoji="0" lang="en-GB" b="0" i="0" u="none" strike="noStrike" kern="1200" cap="none" spc="0" normalizeH="0" baseline="0" noProof="0" dirty="0">
                <a:ln>
                  <a:noFill/>
                </a:ln>
                <a:solidFill>
                  <a:srgbClr val="0D0D0D"/>
                </a:solidFill>
                <a:effectLst/>
                <a:uLnTx/>
                <a:uFillTx/>
                <a:latin typeface="Figtree"/>
                <a:ea typeface="+mn-ea"/>
                <a:cs typeface="+mn-cs"/>
              </a:rPr>
              <a:t> means unpack to a tuple.</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a:t>
            </a:r>
            <a:r>
              <a:rPr kumimoji="0" lang="en-GB" b="0" i="1" u="none" strike="noStrike" kern="1200" cap="none" spc="0" normalizeH="0" baseline="0" noProof="0" dirty="0" err="1">
                <a:ln>
                  <a:noFill/>
                </a:ln>
                <a:solidFill>
                  <a:srgbClr val="0D0D0D"/>
                </a:solidFill>
                <a:effectLst/>
                <a:uLnTx/>
                <a:uFillTx/>
                <a:latin typeface="Figtree"/>
                <a:ea typeface="+mn-ea"/>
                <a:cs typeface="+mn-cs"/>
              </a:rPr>
              <a:t>arg</a:t>
            </a:r>
            <a:r>
              <a:rPr kumimoji="0" lang="en-GB" b="0" i="0" u="none" strike="noStrike" kern="1200" cap="none" spc="0" normalizeH="0" baseline="0" noProof="0" dirty="0">
                <a:ln>
                  <a:noFill/>
                </a:ln>
                <a:solidFill>
                  <a:srgbClr val="0D0D0D"/>
                </a:solidFill>
                <a:effectLst/>
                <a:uLnTx/>
                <a:uFillTx/>
                <a:latin typeface="Figtree"/>
                <a:ea typeface="+mn-ea"/>
                <a:cs typeface="+mn-cs"/>
              </a:rPr>
              <a:t> means unpack to a dictionary.</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Courier New" panose="02070309020205020404" pitchFamily="49" charset="0"/>
                <a:ea typeface="+mn-ea"/>
                <a:cs typeface="+mn-cs"/>
              </a:rPr>
              <a:t>*</a:t>
            </a:r>
            <a:r>
              <a:rPr kumimoji="0" lang="en-GB" b="0" i="0" u="none" strike="noStrike" kern="1200" cap="none" spc="0" normalizeH="0" baseline="0" noProof="0" dirty="0">
                <a:ln>
                  <a:noFill/>
                </a:ln>
                <a:solidFill>
                  <a:srgbClr val="0D0D0D"/>
                </a:solidFill>
                <a:effectLst/>
                <a:uLnTx/>
                <a:uFillTx/>
                <a:latin typeface="Figtree"/>
                <a:ea typeface="+mn-ea"/>
                <a:cs typeface="+mn-cs"/>
              </a:rPr>
              <a:t> forces the caller to use named parameters.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Can return any object:</a:t>
            </a:r>
          </a:p>
          <a:p>
            <a:pPr marL="457200" marR="0" lvl="1" indent="-2304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solidFill>
                  <a:srgbClr val="0D0D0D"/>
                </a:solidFill>
                <a:effectLst/>
                <a:uLnTx/>
                <a:uFillTx/>
                <a:latin typeface="Figtree"/>
                <a:ea typeface="+mn-ea"/>
                <a:cs typeface="+mn-cs"/>
              </a:rPr>
              <a:t>Including lists and dictionaries.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Can include a </a:t>
            </a:r>
            <a:r>
              <a:rPr kumimoji="0" lang="en-GB" b="1" i="1" u="none" strike="noStrike" kern="1200" cap="none" spc="0" normalizeH="0" baseline="0" noProof="0" dirty="0">
                <a:ln>
                  <a:noFill/>
                </a:ln>
                <a:solidFill>
                  <a:srgbClr val="0D0D0D"/>
                </a:solidFill>
                <a:effectLst/>
                <a:uLnTx/>
                <a:uFillTx/>
                <a:latin typeface="Figtree"/>
                <a:ea typeface="+mn-ea"/>
                <a:cs typeface="+mn-cs"/>
              </a:rPr>
              <a:t>docstring</a:t>
            </a:r>
            <a:r>
              <a:rPr kumimoji="0" lang="en-GB" b="1" i="0" u="none" strike="noStrike" kern="1200" cap="none" spc="0" normalizeH="0" baseline="0" noProof="0" dirty="0">
                <a:ln>
                  <a:noFill/>
                </a:ln>
                <a:solidFill>
                  <a:srgbClr val="0D0D0D"/>
                </a:solidFill>
                <a:effectLst/>
                <a:uLnTx/>
                <a:uFillTx/>
                <a:latin typeface="Figtree"/>
                <a:ea typeface="+mn-ea"/>
                <a:cs typeface="+mn-cs"/>
              </a:rPr>
              <a:t> - a bare string at the start.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b="1" i="0" u="none" strike="noStrike" kern="1200" cap="none" spc="0" normalizeH="0" baseline="0" noProof="0" dirty="0">
                <a:ln>
                  <a:noFill/>
                </a:ln>
                <a:solidFill>
                  <a:srgbClr val="0D0D0D"/>
                </a:solidFill>
                <a:effectLst/>
                <a:uLnTx/>
                <a:uFillTx/>
                <a:latin typeface="Figtree"/>
                <a:ea typeface="+mn-ea"/>
                <a:cs typeface="+mn-cs"/>
              </a:rPr>
              <a:t>Short, inline, anonymous functions can be defined using lambda.</a:t>
            </a:r>
          </a:p>
        </p:txBody>
      </p:sp>
      <p:sp>
        <p:nvSpPr>
          <p:cNvPr id="3" name="Slide Number Placeholder 2">
            <a:extLst>
              <a:ext uri="{FF2B5EF4-FFF2-40B4-BE49-F238E27FC236}">
                <a16:creationId xmlns:a16="http://schemas.microsoft.com/office/drawing/2014/main" id="{0F61EF09-C0D5-347E-1B3E-D6CE1B377D8B}"/>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23</a:t>
            </a:fld>
            <a:endParaRPr lang="en-GB"/>
          </a:p>
        </p:txBody>
      </p:sp>
    </p:spTree>
    <p:extLst>
      <p:ext uri="{BB962C8B-B14F-4D97-AF65-F5344CB8AC3E}">
        <p14:creationId xmlns:p14="http://schemas.microsoft.com/office/powerpoint/2010/main" val="408063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p:txBody>
          <a:bodyPr/>
          <a:lstStyle/>
          <a:p>
            <a:r>
              <a:rPr lang="en-GB" dirty="0"/>
              <a:t>More on keyword parameters</a:t>
            </a:r>
          </a:p>
        </p:txBody>
      </p:sp>
      <p:sp>
        <p:nvSpPr>
          <p:cNvPr id="3" name="Content Placeholder 2">
            <a:extLst>
              <a:ext uri="{FF2B5EF4-FFF2-40B4-BE49-F238E27FC236}">
                <a16:creationId xmlns:a16="http://schemas.microsoft.com/office/drawing/2014/main" id="{8E6DB6AD-F7F8-AC44-5569-38B0DA6DE3CB}"/>
              </a:ext>
            </a:extLst>
          </p:cNvPr>
          <p:cNvSpPr>
            <a:spLocks noGrp="1"/>
          </p:cNvSpPr>
          <p:nvPr>
            <p:ph sz="quarter" idx="4"/>
          </p:nvPr>
        </p:nvSpPr>
        <p:spPr/>
        <p:txBody>
          <a:bodyPr/>
          <a:lstStyle/>
          <a:p>
            <a:endParaRPr lang="en-GB"/>
          </a:p>
        </p:txBody>
      </p:sp>
      <p:sp>
        <p:nvSpPr>
          <p:cNvPr id="23555" name="TextBox 2"/>
          <p:cNvSpPr txBox="1">
            <a:spLocks noChangeArrowheads="1"/>
          </p:cNvSpPr>
          <p:nvPr/>
        </p:nvSpPr>
        <p:spPr bwMode="auto">
          <a:xfrm>
            <a:off x="1885950" y="1302364"/>
            <a:ext cx="8420099" cy="446276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import sys</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a:t>
            </a:r>
          </a:p>
          <a:p>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country':'England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town':'London</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currency':'Pound</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language':'English</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diff = set(</a:t>
            </a:r>
            <a:r>
              <a:rPr lang="en-GB" sz="1800" dirty="0" err="1">
                <a:solidFill>
                  <a:schemeClr val="bg1"/>
                </a:solidFill>
                <a:latin typeface="Consolas" panose="020B0609020204030204" pitchFamily="49" charset="0"/>
                <a:cs typeface="Courier New" panose="02070309020205020404" pitchFamily="49" charset="0"/>
              </a:rPr>
              <a:t>user_args.keys</a:t>
            </a:r>
            <a:r>
              <a:rPr lang="en-GB" sz="1800" dirty="0">
                <a:solidFill>
                  <a:schemeClr val="bg1"/>
                </a:solidFill>
                <a:latin typeface="Consolas" panose="020B0609020204030204" pitchFamily="49" charset="0"/>
                <a:cs typeface="Courier New" panose="02070309020205020404" pitchFamily="49" charset="0"/>
              </a:rPr>
              <a:t>()) - set(</a:t>
            </a:r>
            <a:r>
              <a:rPr lang="en-GB" sz="1800" dirty="0" err="1">
                <a:solidFill>
                  <a:schemeClr val="bg1"/>
                </a:solidFill>
                <a:latin typeface="Consolas" panose="020B0609020204030204" pitchFamily="49" charset="0"/>
                <a:cs typeface="Courier New" panose="02070309020205020404" pitchFamily="49" charset="0"/>
              </a:rPr>
              <a:t>args.keys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if diff:</a:t>
            </a:r>
          </a:p>
          <a:p>
            <a:r>
              <a:rPr lang="en-GB" sz="1800" dirty="0">
                <a:solidFill>
                  <a:schemeClr val="bg1"/>
                </a:solidFill>
                <a:latin typeface="Consolas" panose="020B0609020204030204" pitchFamily="49" charset="0"/>
                <a:cs typeface="Courier New" panose="02070309020205020404" pitchFamily="49" charset="0"/>
              </a:rPr>
              <a:t>        print('Invalid </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 tuple(diff), file=</a:t>
            </a:r>
            <a:r>
              <a:rPr lang="en-GB" sz="1800" dirty="0" err="1">
                <a:solidFill>
                  <a:schemeClr val="bg1"/>
                </a:solidFill>
                <a:latin typeface="Consolas" panose="020B0609020204030204" pitchFamily="49" charset="0"/>
                <a:cs typeface="Courier New" panose="02070309020205020404" pitchFamily="49" charset="0"/>
              </a:rPr>
              <a:t>sys.stderr</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return</a:t>
            </a:r>
          </a:p>
          <a:p>
            <a:pPr>
              <a:spcBef>
                <a:spcPct val="0"/>
              </a:spcBef>
            </a:pPr>
            <a:r>
              <a:rPr lang="en-GB" sz="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args.update</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user_args</a:t>
            </a:r>
            <a:r>
              <a:rPr lang="en-GB" sz="1800" dirty="0">
                <a:solidFill>
                  <a:schemeClr val="bg1"/>
                </a:solidFill>
                <a:latin typeface="Consolas" panose="020B0609020204030204" pitchFamily="49" charset="0"/>
                <a:cs typeface="Courier New" panose="02070309020205020404" pitchFamily="49" charset="0"/>
              </a:rPr>
              <a:t>)            </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(town='Glasgow', country='Scotland’)</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my_dict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twn</a:t>
            </a:r>
            <a:r>
              <a:rPr lang="en-GB" sz="1800" dirty="0">
                <a:solidFill>
                  <a:schemeClr val="bg1"/>
                </a:solidFill>
                <a:latin typeface="Consolas" panose="020B0609020204030204" pitchFamily="49" charset="0"/>
                <a:cs typeface="Courier New" panose="02070309020205020404" pitchFamily="49" charset="0"/>
              </a:rPr>
              <a:t>='Glasgow', county='Scotland')</a:t>
            </a:r>
          </a:p>
        </p:txBody>
      </p:sp>
      <p:sp>
        <p:nvSpPr>
          <p:cNvPr id="23556" name="TextBox 3"/>
          <p:cNvSpPr txBox="1">
            <a:spLocks noChangeArrowheads="1"/>
          </p:cNvSpPr>
          <p:nvPr/>
        </p:nvSpPr>
        <p:spPr bwMode="auto">
          <a:xfrm>
            <a:off x="1885951" y="5765124"/>
            <a:ext cx="8420098" cy="8318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{'town': 'Glasgow', 'currency': 'Pound', </a:t>
            </a:r>
          </a:p>
          <a:p>
            <a:pPr>
              <a:spcBef>
                <a:spcPct val="0"/>
              </a:spcBef>
            </a:pPr>
            <a:r>
              <a:rPr lang="en-GB" sz="1600" dirty="0">
                <a:latin typeface="Consolas" panose="020B0609020204030204" pitchFamily="49" charset="0"/>
                <a:cs typeface="Courier New" panose="02070309020205020404" pitchFamily="49" charset="0"/>
              </a:rPr>
              <a:t>                    'language': 'English', 'country': 'Scotland'}</a:t>
            </a:r>
          </a:p>
          <a:p>
            <a:pPr>
              <a:spcBef>
                <a:spcPct val="0"/>
              </a:spcBef>
            </a:pPr>
            <a:r>
              <a:rPr lang="en-GB" sz="1600" dirty="0">
                <a:latin typeface="Consolas" panose="020B0609020204030204" pitchFamily="49" charset="0"/>
                <a:cs typeface="Courier New" panose="02070309020205020404" pitchFamily="49" charset="0"/>
              </a:rPr>
              <a:t>Invalid </a:t>
            </a:r>
            <a:r>
              <a:rPr lang="en-GB" sz="1600" dirty="0" err="1">
                <a:latin typeface="Consolas" panose="020B0609020204030204" pitchFamily="49" charset="0"/>
                <a:cs typeface="Courier New" panose="02070309020205020404" pitchFamily="49" charset="0"/>
              </a:rPr>
              <a:t>args</a:t>
            </a:r>
            <a:r>
              <a:rPr lang="en-GB" sz="1600" dirty="0">
                <a:latin typeface="Consolas" panose="020B0609020204030204" pitchFamily="49" charset="0"/>
                <a:cs typeface="Courier New" panose="02070309020205020404" pitchFamily="49" charset="0"/>
              </a:rPr>
              <a:t>: ('county', '</a:t>
            </a:r>
            <a:r>
              <a:rPr lang="en-GB" sz="1600" dirty="0" err="1">
                <a:latin typeface="Consolas" panose="020B0609020204030204" pitchFamily="49" charset="0"/>
                <a:cs typeface="Courier New" panose="02070309020205020404" pitchFamily="49" charset="0"/>
              </a:rPr>
              <a:t>twn</a:t>
            </a:r>
            <a:r>
              <a:rPr lang="en-GB" sz="1600" dirty="0">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E265667F-80E5-9731-D948-EA7470BEC832}"/>
              </a:ext>
            </a:extLst>
          </p:cNvPr>
          <p:cNvSpPr>
            <a:spLocks noGrp="1"/>
          </p:cNvSpPr>
          <p:nvPr>
            <p:ph type="sldNum" sz="quarter" idx="12"/>
          </p:nvPr>
        </p:nvSpPr>
        <p:spPr/>
        <p:txBody>
          <a:bodyPr/>
          <a:lstStyle/>
          <a:p>
            <a:fld id="{EF892D59-8F09-EF4B-AD6D-DA609442F868}" type="slidenum">
              <a:rPr lang="en-GB" smtClean="0"/>
              <a:pPr/>
              <a:t>24</a:t>
            </a:fld>
            <a:endParaRPr lang="en-GB" dirty="0"/>
          </a:p>
        </p:txBody>
      </p:sp>
    </p:spTree>
    <p:extLst>
      <p:ext uri="{BB962C8B-B14F-4D97-AF65-F5344CB8AC3E}">
        <p14:creationId xmlns:p14="http://schemas.microsoft.com/office/powerpoint/2010/main" val="74974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pPr eaLnBrk="1" hangingPunct="1"/>
            <a:r>
              <a:rPr lang="en-GB" dirty="0"/>
              <a:t>Function attributes</a:t>
            </a:r>
          </a:p>
        </p:txBody>
      </p:sp>
      <p:sp>
        <p:nvSpPr>
          <p:cNvPr id="24581" name="Text Box 8"/>
          <p:cNvSpPr txBox="1">
            <a:spLocks noChangeArrowheads="1"/>
          </p:cNvSpPr>
          <p:nvPr/>
        </p:nvSpPr>
        <p:spPr bwMode="auto">
          <a:xfrm>
            <a:off x="1811199" y="1615133"/>
            <a:ext cx="8120063" cy="446276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marL="457200" indent="-457200">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800" dirty="0"/>
              <a:t>__annotations__	Parameter comments</a:t>
            </a:r>
          </a:p>
          <a:p>
            <a:pPr>
              <a:spcBef>
                <a:spcPts val="600"/>
              </a:spcBef>
            </a:pPr>
            <a:r>
              <a:rPr lang="en-GB" sz="1800" dirty="0"/>
              <a:t>__closure__ 	A tuple containing bindings for the function's free variables. </a:t>
            </a:r>
          </a:p>
          <a:p>
            <a:pPr>
              <a:spcBef>
                <a:spcPts val="600"/>
              </a:spcBef>
            </a:pPr>
            <a:r>
              <a:rPr lang="en-GB" sz="1800" dirty="0"/>
              <a:t>__code__ 	Code object representing the compiled function body.</a:t>
            </a:r>
          </a:p>
          <a:p>
            <a:pPr>
              <a:spcBef>
                <a:spcPts val="600"/>
              </a:spcBef>
            </a:pPr>
            <a:r>
              <a:rPr lang="en-GB" sz="1800" dirty="0"/>
              <a:t>__defaults__ 	A tuple containing default argument values for those 			arguments that have default values. </a:t>
            </a:r>
          </a:p>
          <a:p>
            <a:pPr>
              <a:spcBef>
                <a:spcPts val="600"/>
              </a:spcBef>
            </a:pPr>
            <a:r>
              <a:rPr lang="en-GB" sz="1800" dirty="0"/>
              <a:t>__</a:t>
            </a:r>
            <a:r>
              <a:rPr lang="en-GB" sz="1800" dirty="0" err="1"/>
              <a:t>dict</a:t>
            </a:r>
            <a:r>
              <a:rPr lang="en-GB" sz="1800" dirty="0"/>
              <a:t>__ 	The namespace supporting arbitrary function attributes. </a:t>
            </a:r>
          </a:p>
          <a:p>
            <a:pPr>
              <a:spcBef>
                <a:spcPts val="600"/>
              </a:spcBef>
            </a:pPr>
            <a:r>
              <a:rPr lang="en-GB" sz="1800" dirty="0"/>
              <a:t>__doc__ 	The </a:t>
            </a:r>
            <a:r>
              <a:rPr lang="en-GB" sz="1800" i="1" dirty="0" err="1"/>
              <a:t>docstring</a:t>
            </a:r>
            <a:r>
              <a:rPr lang="en-GB" sz="1800" dirty="0"/>
              <a:t> defined in the function's source code. </a:t>
            </a:r>
          </a:p>
          <a:p>
            <a:pPr>
              <a:spcBef>
                <a:spcPts val="600"/>
              </a:spcBef>
            </a:pPr>
            <a:r>
              <a:rPr lang="en-GB" sz="1800" dirty="0"/>
              <a:t>__</a:t>
            </a:r>
            <a:r>
              <a:rPr lang="en-GB" sz="1800" dirty="0" err="1"/>
              <a:t>globals</a:t>
            </a:r>
            <a:r>
              <a:rPr lang="en-GB" sz="1800" dirty="0"/>
              <a:t>__ 	Reference to the global namespace of the module in which 		the function was defined. </a:t>
            </a:r>
          </a:p>
          <a:p>
            <a:pPr>
              <a:spcBef>
                <a:spcPts val="600"/>
              </a:spcBef>
            </a:pPr>
            <a:r>
              <a:rPr lang="en-GB" sz="1800" dirty="0"/>
              <a:t>__</a:t>
            </a:r>
            <a:r>
              <a:rPr lang="en-GB" sz="1800" dirty="0" err="1"/>
              <a:t>kwdefaults</a:t>
            </a:r>
            <a:r>
              <a:rPr lang="en-GB" sz="1800" dirty="0"/>
              <a:t>__	Dictionary containing defaults for keyword-only parameters</a:t>
            </a:r>
          </a:p>
          <a:p>
            <a:pPr>
              <a:spcBef>
                <a:spcPts val="600"/>
              </a:spcBef>
            </a:pPr>
            <a:r>
              <a:rPr lang="en-GB" sz="1800" dirty="0"/>
              <a:t>__module__	The name of the module the function came from</a:t>
            </a:r>
          </a:p>
          <a:p>
            <a:pPr>
              <a:spcBef>
                <a:spcPts val="600"/>
              </a:spcBef>
            </a:pPr>
            <a:r>
              <a:rPr lang="en-GB" sz="1800" dirty="0"/>
              <a:t>__name__ 	The function's name</a:t>
            </a:r>
          </a:p>
          <a:p>
            <a:pPr>
              <a:spcBef>
                <a:spcPts val="600"/>
              </a:spcBef>
            </a:pPr>
            <a:r>
              <a:rPr lang="en-GB" sz="1800" dirty="0"/>
              <a:t>__</a:t>
            </a:r>
            <a:r>
              <a:rPr lang="en-GB" sz="1800" dirty="0" err="1"/>
              <a:t>qualname</a:t>
            </a:r>
            <a:r>
              <a:rPr lang="en-GB" sz="1800" dirty="0"/>
              <a:t>__	The function's qualified name (where it was defined) 3.3 </a:t>
            </a:r>
          </a:p>
        </p:txBody>
      </p:sp>
      <p:sp>
        <p:nvSpPr>
          <p:cNvPr id="2" name="Slide Number Placeholder 1">
            <a:extLst>
              <a:ext uri="{FF2B5EF4-FFF2-40B4-BE49-F238E27FC236}">
                <a16:creationId xmlns:a16="http://schemas.microsoft.com/office/drawing/2014/main" id="{36F0D1CE-F73C-61DD-85F7-D7D125052CC0}"/>
              </a:ext>
            </a:extLst>
          </p:cNvPr>
          <p:cNvSpPr>
            <a:spLocks noGrp="1"/>
          </p:cNvSpPr>
          <p:nvPr>
            <p:ph type="sldNum" sz="quarter" idx="12"/>
          </p:nvPr>
        </p:nvSpPr>
        <p:spPr/>
        <p:txBody>
          <a:bodyPr/>
          <a:lstStyle/>
          <a:p>
            <a:fld id="{EF892D59-8F09-EF4B-AD6D-DA609442F868}" type="slidenum">
              <a:rPr lang="en-GB" smtClean="0"/>
              <a:pPr/>
              <a:t>25</a:t>
            </a:fld>
            <a:endParaRPr lang="en-GB" dirty="0"/>
          </a:p>
        </p:txBody>
      </p:sp>
    </p:spTree>
    <p:extLst>
      <p:ext uri="{BB962C8B-B14F-4D97-AF65-F5344CB8AC3E}">
        <p14:creationId xmlns:p14="http://schemas.microsoft.com/office/powerpoint/2010/main" val="307541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p:txBody>
          <a:bodyPr/>
          <a:lstStyle/>
          <a:p>
            <a:pPr eaLnBrk="1" hangingPunct="1"/>
            <a:r>
              <a:rPr lang="en-GB" dirty="0"/>
              <a:t>Function annotation</a:t>
            </a:r>
          </a:p>
        </p:txBody>
      </p:sp>
      <p:sp>
        <p:nvSpPr>
          <p:cNvPr id="25603" name="Rectangle 3"/>
          <p:cNvSpPr>
            <a:spLocks noGrp="1" noChangeArrowheads="1"/>
          </p:cNvSpPr>
          <p:nvPr>
            <p:ph sz="quarter" idx="4"/>
          </p:nvPr>
        </p:nvSpPr>
        <p:spPr/>
        <p:txBody>
          <a:bodyPr/>
          <a:lstStyle/>
          <a:p>
            <a:r>
              <a:rPr lang="en-GB" b="1" dirty="0">
                <a:solidFill>
                  <a:schemeClr val="tx1"/>
                </a:solidFill>
              </a:rPr>
              <a:t>Similar to inline comments</a:t>
            </a:r>
          </a:p>
          <a:p>
            <a:pPr marL="457200" lvl="1" indent="-230400">
              <a:buFont typeface="Arial" panose="020B0604020202020204" pitchFamily="34" charset="0"/>
              <a:buChar char="•"/>
            </a:pPr>
            <a:r>
              <a:rPr lang="en-GB" dirty="0"/>
              <a:t>Not supported in lambda functions.</a:t>
            </a:r>
          </a:p>
          <a:p>
            <a:pPr lvl="1"/>
            <a:endParaRPr lang="en-GB" dirty="0"/>
          </a:p>
          <a:p>
            <a:pPr lvl="1"/>
            <a:endParaRPr lang="en-GB" dirty="0"/>
          </a:p>
          <a:p>
            <a:pPr lvl="1"/>
            <a:endParaRPr lang="en-GB" dirty="0"/>
          </a:p>
          <a:p>
            <a:pPr lvl="1"/>
            <a:endParaRPr lang="en-GB" dirty="0"/>
          </a:p>
          <a:p>
            <a:pPr lvl="1">
              <a:buFont typeface="Arial" panose="020B0604020202020204" pitchFamily="34" charset="0"/>
              <a:buChar char="•"/>
            </a:pPr>
            <a:endParaRPr lang="en-GB" b="1" dirty="0"/>
          </a:p>
          <a:p>
            <a:r>
              <a:rPr lang="en-GB" b="1" dirty="0">
                <a:solidFill>
                  <a:schemeClr val="tx1"/>
                </a:solidFill>
              </a:rPr>
              <a:t>Function attribute </a:t>
            </a:r>
            <a:r>
              <a:rPr lang="en-GB" b="1" dirty="0">
                <a:solidFill>
                  <a:schemeClr val="tx1"/>
                </a:solidFill>
                <a:latin typeface="Courier New" panose="02070309020205020404" pitchFamily="49" charset="0"/>
              </a:rPr>
              <a:t>__annotations__</a:t>
            </a:r>
            <a:r>
              <a:rPr lang="en-GB" b="1" dirty="0">
                <a:solidFill>
                  <a:schemeClr val="tx1"/>
                </a:solidFill>
              </a:rPr>
              <a:t> gives details.</a:t>
            </a:r>
          </a:p>
        </p:txBody>
      </p:sp>
      <p:sp>
        <p:nvSpPr>
          <p:cNvPr id="25604" name="Text Box 4"/>
          <p:cNvSpPr txBox="1">
            <a:spLocks noChangeArrowheads="1"/>
          </p:cNvSpPr>
          <p:nvPr/>
        </p:nvSpPr>
        <p:spPr bwMode="auto">
          <a:xfrm>
            <a:off x="827708" y="2418956"/>
            <a:ext cx="6643165" cy="147732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def</a:t>
            </a: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print_vat</a:t>
            </a:r>
            <a:r>
              <a:rPr lang="en-US" sz="1800" dirty="0">
                <a:solidFill>
                  <a:schemeClr val="bg1"/>
                </a:solidFill>
                <a:latin typeface="Consolas" panose="020B0609020204030204" pitchFamily="49" charset="0"/>
                <a:cs typeface="Courier New" panose="02070309020205020404" pitchFamily="49" charset="0"/>
              </a:rPr>
              <a:t> (*,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gross:"Gross</a:t>
            </a:r>
            <a:r>
              <a:rPr lang="en-US" sz="1800" dirty="0">
                <a:solidFill>
                  <a:schemeClr val="bg1"/>
                </a:solidFill>
                <a:latin typeface="Consolas" panose="020B0609020204030204" pitchFamily="49" charset="0"/>
                <a:cs typeface="Courier New" panose="02070309020205020404" pitchFamily="49" charset="0"/>
              </a:rPr>
              <a:t> amount (including VAT)"=0, </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vatpc</a:t>
            </a:r>
            <a:r>
              <a:rPr lang="en-US" sz="1800" dirty="0">
                <a:solidFill>
                  <a:schemeClr val="bg1"/>
                </a:solidFill>
                <a:latin typeface="Consolas" panose="020B0609020204030204" pitchFamily="49" charset="0"/>
                <a:cs typeface="Courier New" panose="02070309020205020404" pitchFamily="49" charset="0"/>
              </a:rPr>
              <a:t>:"VAT in percentage terms"=17.5,</a:t>
            </a:r>
          </a:p>
          <a:p>
            <a:pPr>
              <a:spcBef>
                <a:spcPct val="0"/>
              </a:spcBef>
            </a:pPr>
            <a:r>
              <a:rPr lang="en-US" sz="1800" dirty="0">
                <a:solidFill>
                  <a:schemeClr val="bg1"/>
                </a:solidFill>
                <a:latin typeface="Consolas" panose="020B0609020204030204" pitchFamily="49" charset="0"/>
                <a:cs typeface="Courier New" panose="02070309020205020404" pitchFamily="49" charset="0"/>
              </a:rPr>
              <a:t>           </a:t>
            </a:r>
            <a:r>
              <a:rPr lang="en-US" sz="1800" dirty="0" err="1">
                <a:solidFill>
                  <a:schemeClr val="bg1"/>
                </a:solidFill>
                <a:latin typeface="Consolas" panose="020B0609020204030204" pitchFamily="49" charset="0"/>
                <a:cs typeface="Courier New" panose="02070309020205020404" pitchFamily="49" charset="0"/>
              </a:rPr>
              <a:t>message:"Free</a:t>
            </a:r>
            <a:r>
              <a:rPr lang="en-US" sz="1800" dirty="0">
                <a:solidFill>
                  <a:schemeClr val="bg1"/>
                </a:solidFill>
                <a:latin typeface="Consolas" panose="020B0609020204030204" pitchFamily="49" charset="0"/>
                <a:cs typeface="Courier New" panose="02070309020205020404" pitchFamily="49" charset="0"/>
              </a:rPr>
              <a:t> text"='Summary:') \</a:t>
            </a:r>
          </a:p>
          <a:p>
            <a:pPr>
              <a:spcBef>
                <a:spcPct val="0"/>
              </a:spcBef>
            </a:pPr>
            <a:r>
              <a:rPr lang="en-US" sz="1800" dirty="0">
                <a:solidFill>
                  <a:schemeClr val="bg1"/>
                </a:solidFill>
                <a:latin typeface="Consolas" panose="020B0609020204030204" pitchFamily="49" charset="0"/>
                <a:cs typeface="Courier New" panose="02070309020205020404" pitchFamily="49" charset="0"/>
              </a:rPr>
              <a:t>           -&gt; "No usable return value":</a:t>
            </a:r>
          </a:p>
        </p:txBody>
      </p:sp>
      <p:sp>
        <p:nvSpPr>
          <p:cNvPr id="25605" name="Text Box 5"/>
          <p:cNvSpPr txBox="1">
            <a:spLocks noChangeArrowheads="1"/>
          </p:cNvSpPr>
          <p:nvPr/>
        </p:nvSpPr>
        <p:spPr bwMode="auto">
          <a:xfrm>
            <a:off x="827708" y="4351448"/>
            <a:ext cx="7651750" cy="65087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for </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 in </a:t>
            </a:r>
            <a:r>
              <a:rPr lang="en-GB" sz="1800" dirty="0" err="1">
                <a:solidFill>
                  <a:schemeClr val="bg1"/>
                </a:solidFill>
                <a:latin typeface="Consolas" panose="020B0609020204030204" pitchFamily="49" charset="0"/>
                <a:cs typeface="Courier New" panose="02070309020205020404" pitchFamily="49" charset="0"/>
              </a:rPr>
              <a:t>print_vat.__annotations__.items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kv</a:t>
            </a:r>
            <a:r>
              <a:rPr lang="en-GB" sz="1800" dirty="0">
                <a:solidFill>
                  <a:schemeClr val="bg1"/>
                </a:solidFill>
                <a:latin typeface="Consolas" panose="020B0609020204030204" pitchFamily="49" charset="0"/>
                <a:cs typeface="Courier New" panose="02070309020205020404" pitchFamily="49" charset="0"/>
              </a:rPr>
              <a:t>)</a:t>
            </a:r>
          </a:p>
        </p:txBody>
      </p:sp>
      <p:sp>
        <p:nvSpPr>
          <p:cNvPr id="25606" name="Text Box 6"/>
          <p:cNvSpPr txBox="1">
            <a:spLocks noChangeArrowheads="1"/>
          </p:cNvSpPr>
          <p:nvPr/>
        </p:nvSpPr>
        <p:spPr bwMode="auto">
          <a:xfrm>
            <a:off x="3274045" y="5002323"/>
            <a:ext cx="4785284" cy="107721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nsolas" panose="020B0609020204030204" pitchFamily="49" charset="0"/>
                <a:cs typeface="Courier New" panose="02070309020205020404" pitchFamily="49" charset="0"/>
              </a:rPr>
              <a:t>('gross', 'Gross amount (including VAT)')</a:t>
            </a:r>
          </a:p>
          <a:p>
            <a:pPr>
              <a:spcBef>
                <a:spcPct val="0"/>
              </a:spcBef>
            </a:pPr>
            <a:r>
              <a:rPr lang="en-US" sz="1600" dirty="0">
                <a:latin typeface="Consolas" panose="020B0609020204030204" pitchFamily="49" charset="0"/>
                <a:cs typeface="Courier New" panose="02070309020205020404" pitchFamily="49" charset="0"/>
              </a:rPr>
              <a:t>('message', 'Free text')</a:t>
            </a:r>
          </a:p>
          <a:p>
            <a:pPr>
              <a:spcBef>
                <a:spcPct val="0"/>
              </a:spcBef>
            </a:pP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vatpc</a:t>
            </a:r>
            <a:r>
              <a:rPr lang="en-US" sz="1600" dirty="0">
                <a:latin typeface="Consolas" panose="020B0609020204030204" pitchFamily="49" charset="0"/>
                <a:cs typeface="Courier New" panose="02070309020205020404" pitchFamily="49" charset="0"/>
              </a:rPr>
              <a:t>', 'VAT in percentage terms')</a:t>
            </a:r>
          </a:p>
          <a:p>
            <a:pPr>
              <a:spcBef>
                <a:spcPct val="0"/>
              </a:spcBef>
            </a:pPr>
            <a:r>
              <a:rPr lang="en-US" sz="1600" dirty="0">
                <a:latin typeface="Consolas" panose="020B0609020204030204" pitchFamily="49" charset="0"/>
                <a:cs typeface="Courier New" panose="02070309020205020404" pitchFamily="49" charset="0"/>
              </a:rPr>
              <a:t>('return', 'No usable return value')</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6E41616-95E8-696D-814F-69771B99F91C}"/>
              </a:ext>
            </a:extLst>
          </p:cNvPr>
          <p:cNvSpPr>
            <a:spLocks noGrp="1"/>
          </p:cNvSpPr>
          <p:nvPr>
            <p:ph type="sldNum" sz="quarter" idx="12"/>
          </p:nvPr>
        </p:nvSpPr>
        <p:spPr/>
        <p:txBody>
          <a:bodyPr/>
          <a:lstStyle/>
          <a:p>
            <a:fld id="{EF892D59-8F09-EF4B-AD6D-DA609442F868}" type="slidenum">
              <a:rPr lang="en-GB" smtClean="0"/>
              <a:pPr/>
              <a:t>26</a:t>
            </a:fld>
            <a:endParaRPr lang="en-GB" dirty="0"/>
          </a:p>
        </p:txBody>
      </p:sp>
    </p:spTree>
    <p:extLst>
      <p:ext uri="{BB962C8B-B14F-4D97-AF65-F5344CB8AC3E}">
        <p14:creationId xmlns:p14="http://schemas.microsoft.com/office/powerpoint/2010/main" val="343194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p:txBody>
          <a:bodyPr/>
          <a:lstStyle/>
          <a:p>
            <a:pPr eaLnBrk="1" hangingPunct="1"/>
            <a:r>
              <a:rPr lang="en-GB" sz="3600" dirty="0"/>
              <a:t>Python functions</a:t>
            </a:r>
          </a:p>
        </p:txBody>
      </p:sp>
      <p:sp>
        <p:nvSpPr>
          <p:cNvPr id="5122" name="Rectangle 2"/>
          <p:cNvSpPr>
            <a:spLocks noGrp="1" noChangeArrowheads="1"/>
          </p:cNvSpPr>
          <p:nvPr>
            <p:ph type="body" sz="quarter" idx="14"/>
          </p:nvPr>
        </p:nvSpPr>
        <p:spPr/>
        <p:txBody>
          <a:bodyPr>
            <a:normAutofit fontScale="92500" lnSpcReduction="20000"/>
          </a:bodyPr>
          <a:lstStyle/>
          <a:p>
            <a:r>
              <a:rPr lang="en-GB" sz="2200" b="1" dirty="0"/>
              <a:t>Functions are objects.</a:t>
            </a:r>
          </a:p>
          <a:p>
            <a:r>
              <a:rPr lang="en-GB" sz="2200" b="1" dirty="0"/>
              <a:t>Defined with the def statement, followed by the argument list.</a:t>
            </a:r>
          </a:p>
          <a:p>
            <a:pPr marL="285750" lvl="1" indent="-285750"/>
            <a:r>
              <a:rPr lang="en-GB" sz="1800" dirty="0"/>
              <a:t>Just like conditionals, membership is by </a:t>
            </a:r>
            <a:r>
              <a:rPr lang="en-GB" sz="1800" i="1" dirty="0"/>
              <a:t>indentation.</a:t>
            </a:r>
          </a:p>
          <a:p>
            <a:pPr marL="285750" lvl="1" indent="-285750"/>
            <a:endParaRPr lang="en-GB" sz="1800" i="1" dirty="0"/>
          </a:p>
          <a:p>
            <a:pPr marL="285750" lvl="1" indent="-285750"/>
            <a:endParaRPr lang="en-GB" sz="1800" dirty="0"/>
          </a:p>
          <a:p>
            <a:pPr marL="342900" indent="-342900">
              <a:buFont typeface="Arial" panose="020B0604020202020204" pitchFamily="34" charset="0"/>
              <a:buChar char="•"/>
            </a:pPr>
            <a:endParaRPr lang="en-GB" sz="2200" b="1" dirty="0"/>
          </a:p>
          <a:p>
            <a:pPr marL="285750" indent="-285750">
              <a:buFont typeface="Arial" panose="020B0604020202020204" pitchFamily="34" charset="0"/>
              <a:buChar char="•"/>
            </a:pPr>
            <a:r>
              <a:rPr lang="en-GB" sz="1800" dirty="0"/>
              <a:t>Arguments are named and can have defaults.</a:t>
            </a:r>
          </a:p>
          <a:p>
            <a:pPr marL="285750" indent="-285750">
              <a:buFont typeface="Arial" panose="020B0604020202020204" pitchFamily="34" charset="0"/>
              <a:buChar char="•"/>
            </a:pPr>
            <a:r>
              <a:rPr lang="en-GB" sz="1800" b="1" dirty="0"/>
              <a:t>return</a:t>
            </a:r>
            <a:r>
              <a:rPr lang="en-GB" sz="1800" dirty="0"/>
              <a:t> statement is optional but recommended.</a:t>
            </a:r>
          </a:p>
          <a:p>
            <a:pPr marL="285750" indent="-285750">
              <a:buFont typeface="Arial" panose="020B0604020202020204" pitchFamily="34" charset="0"/>
              <a:buChar char="•"/>
            </a:pPr>
            <a:r>
              <a:rPr lang="en-GB" sz="1800" dirty="0"/>
              <a:t>Can optionally return any object type or None.</a:t>
            </a:r>
          </a:p>
          <a:p>
            <a:pPr marL="285750" indent="-285750">
              <a:buFont typeface="Arial" panose="020B0604020202020204" pitchFamily="34" charset="0"/>
              <a:buChar char="•"/>
            </a:pPr>
            <a:r>
              <a:rPr lang="en-GB" sz="1800" dirty="0"/>
              <a:t>Variables are local and safe if assigned, unless marked as global.</a:t>
            </a:r>
          </a:p>
          <a:p>
            <a:endParaRPr lang="en-GB" sz="2200" b="1" i="1" dirty="0"/>
          </a:p>
          <a:p>
            <a:r>
              <a:rPr lang="en-GB" sz="2200" b="1" i="1" dirty="0"/>
              <a:t>‘Function names should be lowercase…’ – </a:t>
            </a:r>
            <a:r>
              <a:rPr lang="en-GB" sz="2200" b="1" dirty="0"/>
              <a:t>PEP008</a:t>
            </a:r>
          </a:p>
        </p:txBody>
      </p:sp>
      <p:sp>
        <p:nvSpPr>
          <p:cNvPr id="5124" name="Rectangle 4"/>
          <p:cNvSpPr>
            <a:spLocks noChangeArrowheads="1"/>
          </p:cNvSpPr>
          <p:nvPr/>
        </p:nvSpPr>
        <p:spPr bwMode="auto">
          <a:xfrm>
            <a:off x="853301" y="2666849"/>
            <a:ext cx="3345319" cy="828432"/>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def</a:t>
            </a:r>
            <a:r>
              <a:rPr lang="en-GB" sz="1600" dirty="0">
                <a:solidFill>
                  <a:schemeClr val="bg1"/>
                </a:solidFill>
                <a:latin typeface="Consolas" panose="020B0609020204030204" pitchFamily="49" charset="0"/>
                <a:cs typeface="Courier New" panose="02070309020205020404" pitchFamily="49" charset="0"/>
              </a:rPr>
              <a:t> </a:t>
            </a:r>
            <a:r>
              <a:rPr lang="en-GB" sz="1600" dirty="0" err="1">
                <a:solidFill>
                  <a:schemeClr val="bg1"/>
                </a:solidFill>
                <a:latin typeface="Consolas" panose="020B0609020204030204" pitchFamily="49" charset="0"/>
                <a:cs typeface="Courier New" panose="02070309020205020404" pitchFamily="49" charset="0"/>
              </a:rPr>
              <a:t>make_list</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res = </a:t>
            </a:r>
            <a:r>
              <a:rPr lang="en-GB" sz="1600" dirty="0" err="1">
                <a:solidFill>
                  <a:schemeClr val="bg1"/>
                </a:solidFill>
                <a:latin typeface="Consolas" panose="020B0609020204030204" pitchFamily="49" charset="0"/>
                <a:cs typeface="Courier New" panose="02070309020205020404" pitchFamily="49" charset="0"/>
              </a:rPr>
              <a:t>str</a:t>
            </a:r>
            <a:r>
              <a:rPr lang="en-GB" sz="1600" dirty="0">
                <a:solidFill>
                  <a:schemeClr val="bg1"/>
                </a:solidFill>
                <a:latin typeface="Consolas" panose="020B0609020204030204" pitchFamily="49" charset="0"/>
                <a:cs typeface="Courier New" panose="02070309020205020404" pitchFamily="49" charset="0"/>
              </a:rPr>
              <a:t>(</a:t>
            </a:r>
            <a:r>
              <a:rPr lang="en-GB" sz="1600" dirty="0" err="1">
                <a:solidFill>
                  <a:schemeClr val="bg1"/>
                </a:solidFill>
                <a:latin typeface="Consolas" panose="020B0609020204030204" pitchFamily="49" charset="0"/>
                <a:cs typeface="Courier New" panose="02070309020205020404" pitchFamily="49" charset="0"/>
              </a:rPr>
              <a:t>val</a:t>
            </a:r>
            <a:r>
              <a:rPr lang="en-GB" sz="1600" dirty="0">
                <a:solidFill>
                  <a:schemeClr val="bg1"/>
                </a:solidFill>
                <a:latin typeface="Consolas" panose="020B0609020204030204" pitchFamily="49" charset="0"/>
                <a:cs typeface="Courier New" panose="02070309020205020404" pitchFamily="49" charset="0"/>
              </a:rPr>
              <a:t>) * times </a:t>
            </a:r>
          </a:p>
          <a:p>
            <a:pPr>
              <a:spcBef>
                <a:spcPct val="0"/>
              </a:spcBef>
            </a:pPr>
            <a:r>
              <a:rPr lang="en-GB" sz="1600" dirty="0">
                <a:solidFill>
                  <a:schemeClr val="bg1"/>
                </a:solidFill>
                <a:latin typeface="Consolas" panose="020B0609020204030204" pitchFamily="49" charset="0"/>
                <a:cs typeface="Courier New" panose="02070309020205020404" pitchFamily="49" charset="0"/>
              </a:rPr>
              <a:t>   </a:t>
            </a:r>
            <a:r>
              <a:rPr lang="en-GB" sz="1600" b="1" dirty="0">
                <a:solidFill>
                  <a:schemeClr val="bg1"/>
                </a:solidFill>
                <a:latin typeface="Consolas" panose="020B0609020204030204" pitchFamily="49" charset="0"/>
                <a:cs typeface="Courier New" panose="02070309020205020404" pitchFamily="49" charset="0"/>
              </a:rPr>
              <a:t>return</a:t>
            </a:r>
            <a:r>
              <a:rPr lang="en-GB" sz="1600" dirty="0">
                <a:solidFill>
                  <a:schemeClr val="bg1"/>
                </a:solidFill>
                <a:latin typeface="Consolas" panose="020B0609020204030204" pitchFamily="49" charset="0"/>
                <a:cs typeface="Courier New" panose="02070309020205020404" pitchFamily="49" charset="0"/>
              </a:rPr>
              <a:t> res</a:t>
            </a:r>
          </a:p>
        </p:txBody>
      </p:sp>
      <p:sp>
        <p:nvSpPr>
          <p:cNvPr id="2" name="Slide Number Placeholder 1">
            <a:extLst>
              <a:ext uri="{FF2B5EF4-FFF2-40B4-BE49-F238E27FC236}">
                <a16:creationId xmlns:a16="http://schemas.microsoft.com/office/drawing/2014/main" id="{C4501B7F-B0D0-DDD6-75E2-55BE5893CE78}"/>
              </a:ext>
            </a:extLst>
          </p:cNvPr>
          <p:cNvSpPr>
            <a:spLocks noGrp="1"/>
          </p:cNvSpPr>
          <p:nvPr>
            <p:ph type="sldNum" sz="quarter" idx="12"/>
          </p:nvPr>
        </p:nvSpPr>
        <p:spPr/>
        <p:txBody>
          <a:bodyPr/>
          <a:lstStyle/>
          <a:p>
            <a:fld id="{EF892D59-8F09-EF4B-AD6D-DA609442F868}" type="slidenum">
              <a:rPr lang="en-GB" smtClean="0"/>
              <a:pPr/>
              <a:t>3</a:t>
            </a:fld>
            <a:endParaRPr lang="en-GB"/>
          </a:p>
        </p:txBody>
      </p:sp>
    </p:spTree>
    <p:extLst>
      <p:ext uri="{BB962C8B-B14F-4D97-AF65-F5344CB8AC3E}">
        <p14:creationId xmlns:p14="http://schemas.microsoft.com/office/powerpoint/2010/main" val="91748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US" dirty="0"/>
              <a:t>Function parameters </a:t>
            </a:r>
          </a:p>
        </p:txBody>
      </p:sp>
      <p:sp>
        <p:nvSpPr>
          <p:cNvPr id="6147" name="Rectangle 3"/>
          <p:cNvSpPr>
            <a:spLocks noGrp="1" noChangeArrowheads="1"/>
          </p:cNvSpPr>
          <p:nvPr>
            <p:ph sz="quarter" idx="4"/>
          </p:nvPr>
        </p:nvSpPr>
        <p:spPr/>
        <p:txBody>
          <a:bodyPr/>
          <a:lstStyle/>
          <a:p>
            <a:pPr marL="0" indent="0">
              <a:buNone/>
            </a:pPr>
            <a:r>
              <a:rPr lang="en-US" b="1" dirty="0">
                <a:solidFill>
                  <a:schemeClr val="tx1"/>
                </a:solidFill>
              </a:rPr>
              <a:t>Values required by the function:</a:t>
            </a:r>
          </a:p>
          <a:p>
            <a:pPr marL="285750" lvl="1" indent="-285750"/>
            <a:r>
              <a:rPr lang="en-US" sz="1800" dirty="0"/>
              <a:t>Specified within the parentheses of the function declaration.</a:t>
            </a:r>
          </a:p>
          <a:p>
            <a:pPr marL="285750" lvl="2" indent="-285750"/>
            <a:endParaRPr lang="en-US" dirty="0"/>
          </a:p>
          <a:p>
            <a:pPr marL="285750" lvl="2" indent="-285750"/>
            <a:endParaRPr lang="en-US" dirty="0"/>
          </a:p>
          <a:p>
            <a:pPr marL="285750" lvl="2" indent="-285750"/>
            <a:endParaRPr lang="en-US" dirty="0"/>
          </a:p>
          <a:p>
            <a:pPr marL="285750" lvl="1" indent="-285750"/>
            <a:r>
              <a:rPr lang="en-US" sz="1800" dirty="0"/>
              <a:t>Literal parameters are passed by assignment (copy).</a:t>
            </a:r>
          </a:p>
          <a:p>
            <a:pPr marL="285750" lvl="2" indent="-285750"/>
            <a:endParaRPr lang="en-US" b="1" dirty="0"/>
          </a:p>
          <a:p>
            <a:pPr marL="285750" lvl="3" indent="-285750"/>
            <a:endParaRPr lang="en-US" dirty="0"/>
          </a:p>
          <a:p>
            <a:pPr marL="285750" lvl="3" indent="-285750"/>
            <a:endParaRPr lang="en-US" dirty="0"/>
          </a:p>
          <a:p>
            <a:pPr marL="285750" lvl="1" indent="-285750"/>
            <a:r>
              <a:rPr lang="en-US" sz="1800" dirty="0"/>
              <a:t>Variable parameters are passed by references, so changes alter the caller's variables.</a:t>
            </a:r>
          </a:p>
        </p:txBody>
      </p:sp>
      <p:sp>
        <p:nvSpPr>
          <p:cNvPr id="6149" name="Rectangle 5"/>
          <p:cNvSpPr>
            <a:spLocks noChangeArrowheads="1"/>
          </p:cNvSpPr>
          <p:nvPr/>
        </p:nvSpPr>
        <p:spPr bwMode="auto">
          <a:xfrm>
            <a:off x="818119" y="2415775"/>
            <a:ext cx="4946073" cy="643766"/>
          </a:xfrm>
          <a:prstGeom prst="rect">
            <a:avLst/>
          </a:prstGeom>
          <a:solidFill>
            <a:schemeClr val="tx1"/>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dirty="0">
                <a:solidFill>
                  <a:schemeClr val="bg1"/>
                </a:solidFill>
                <a:latin typeface="Consolas" panose="020B0609020204030204" pitchFamily="49" charset="0"/>
                <a:cs typeface="Courier New" panose="02070309020205020404" pitchFamily="49" charset="0"/>
              </a:rPr>
              <a:t>def </a:t>
            </a:r>
            <a:r>
              <a:rPr lang="en-GB" dirty="0" err="1">
                <a:solidFill>
                  <a:schemeClr val="bg1"/>
                </a:solidFill>
                <a:latin typeface="Consolas" panose="020B0609020204030204" pitchFamily="49" charset="0"/>
                <a:cs typeface="Courier New" panose="02070309020205020404" pitchFamily="49" charset="0"/>
              </a:rPr>
              <a:t>print_list</a:t>
            </a:r>
            <a:r>
              <a:rPr lang="en-GB" dirty="0">
                <a:solidFill>
                  <a:schemeClr val="bg1"/>
                </a:solidFill>
                <a:latin typeface="Consolas" panose="020B0609020204030204" pitchFamily="49" charset="0"/>
                <a:cs typeface="Courier New" panose="02070309020205020404" pitchFamily="49" charset="0"/>
              </a:rPr>
              <a:t>(</a:t>
            </a:r>
            <a:r>
              <a:rPr lang="en-GB" dirty="0" err="1">
                <a:solidFill>
                  <a:schemeClr val="bg1"/>
                </a:solidFill>
                <a:latin typeface="Consolas" panose="020B0609020204030204" pitchFamily="49" charset="0"/>
                <a:cs typeface="Courier New" panose="02070309020205020404" pitchFamily="49" charset="0"/>
              </a:rPr>
              <a:t>val</a:t>
            </a:r>
            <a:r>
              <a:rPr lang="en-GB" dirty="0">
                <a:solidFill>
                  <a:schemeClr val="bg1"/>
                </a:solidFill>
                <a:latin typeface="Consolas" panose="020B0609020204030204" pitchFamily="49" charset="0"/>
                <a:cs typeface="Courier New" panose="02070309020205020404" pitchFamily="49" charset="0"/>
              </a:rPr>
              <a:t>, times):    </a:t>
            </a:r>
          </a:p>
          <a:p>
            <a:pPr>
              <a:spcBef>
                <a:spcPct val="0"/>
              </a:spcBef>
            </a:pPr>
            <a:r>
              <a:rPr lang="en-GB" dirty="0">
                <a:solidFill>
                  <a:schemeClr val="bg1"/>
                </a:solidFill>
                <a:latin typeface="Consolas" panose="020B0609020204030204" pitchFamily="49" charset="0"/>
                <a:cs typeface="Courier New" panose="02070309020205020404" pitchFamily="49" charset="0"/>
              </a:rPr>
              <a:t>   print(</a:t>
            </a:r>
            <a:r>
              <a:rPr lang="en-GB" dirty="0" err="1">
                <a:solidFill>
                  <a:schemeClr val="bg1"/>
                </a:solidFill>
                <a:latin typeface="Consolas" panose="020B0609020204030204" pitchFamily="49" charset="0"/>
                <a:cs typeface="Courier New" panose="02070309020205020404" pitchFamily="49" charset="0"/>
              </a:rPr>
              <a:t>str</a:t>
            </a:r>
            <a:r>
              <a:rPr lang="en-GB" dirty="0">
                <a:solidFill>
                  <a:schemeClr val="bg1"/>
                </a:solidFill>
                <a:latin typeface="Consolas" panose="020B0609020204030204" pitchFamily="49" charset="0"/>
                <a:cs typeface="Courier New" panose="02070309020205020404" pitchFamily="49" charset="0"/>
              </a:rPr>
              <a:t>(</a:t>
            </a:r>
            <a:r>
              <a:rPr lang="en-GB" dirty="0" err="1">
                <a:solidFill>
                  <a:schemeClr val="bg1"/>
                </a:solidFill>
                <a:latin typeface="Consolas" panose="020B0609020204030204" pitchFamily="49" charset="0"/>
                <a:cs typeface="Courier New" panose="02070309020205020404" pitchFamily="49" charset="0"/>
              </a:rPr>
              <a:t>val</a:t>
            </a:r>
            <a:r>
              <a:rPr lang="en-GB" dirty="0">
                <a:solidFill>
                  <a:schemeClr val="bg1"/>
                </a:solidFill>
                <a:latin typeface="Consolas" panose="020B0609020204030204" pitchFamily="49" charset="0"/>
                <a:cs typeface="Courier New" panose="02070309020205020404" pitchFamily="49" charset="0"/>
              </a:rPr>
              <a:t>) * times) </a:t>
            </a:r>
          </a:p>
        </p:txBody>
      </p:sp>
      <p:sp>
        <p:nvSpPr>
          <p:cNvPr id="6148" name="Text Box 4"/>
          <p:cNvSpPr txBox="1">
            <a:spLocks noChangeArrowheads="1"/>
          </p:cNvSpPr>
          <p:nvPr/>
        </p:nvSpPr>
        <p:spPr bwMode="auto">
          <a:xfrm>
            <a:off x="818120" y="3618620"/>
            <a:ext cx="4917618" cy="656590"/>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solidFill>
                  <a:schemeClr val="bg1"/>
                </a:solidFill>
                <a:latin typeface="Consolas" panose="020B0609020204030204" pitchFamily="49" charset="0"/>
                <a:cs typeface="Courier New" panose="02070309020205020404" pitchFamily="49" charset="0"/>
              </a:rPr>
              <a:t>print_list</a:t>
            </a:r>
            <a:r>
              <a:rPr lang="en-US" sz="1800" dirty="0">
                <a:solidFill>
                  <a:schemeClr val="bg1"/>
                </a:solidFill>
                <a:latin typeface="Consolas" panose="020B0609020204030204" pitchFamily="49" charset="0"/>
                <a:cs typeface="Courier New" panose="02070309020205020404" pitchFamily="49" charset="0"/>
              </a:rPr>
              <a:t>(5, 3)</a:t>
            </a:r>
          </a:p>
          <a:p>
            <a:pPr>
              <a:spcBef>
                <a:spcPct val="0"/>
              </a:spcBef>
            </a:pPr>
            <a:r>
              <a:rPr lang="en-US" sz="1800" dirty="0" err="1">
                <a:solidFill>
                  <a:schemeClr val="bg1"/>
                </a:solidFill>
                <a:latin typeface="Consolas" panose="020B0609020204030204" pitchFamily="49" charset="0"/>
                <a:cs typeface="Courier New" panose="02070309020205020404" pitchFamily="49" charset="0"/>
              </a:rPr>
              <a:t>print_list</a:t>
            </a:r>
            <a:r>
              <a:rPr lang="en-US" sz="1800" dirty="0">
                <a:solidFill>
                  <a:schemeClr val="bg1"/>
                </a:solidFill>
                <a:latin typeface="Consolas" panose="020B0609020204030204" pitchFamily="49" charset="0"/>
                <a:cs typeface="Courier New" panose="02070309020205020404" pitchFamily="49" charset="0"/>
              </a:rPr>
              <a:t>(0, 4)</a:t>
            </a:r>
          </a:p>
        </p:txBody>
      </p:sp>
      <p:sp>
        <p:nvSpPr>
          <p:cNvPr id="6150" name="Text Box 6"/>
          <p:cNvSpPr txBox="1">
            <a:spLocks noChangeArrowheads="1"/>
          </p:cNvSpPr>
          <p:nvPr/>
        </p:nvSpPr>
        <p:spPr bwMode="auto">
          <a:xfrm>
            <a:off x="818119" y="4877346"/>
            <a:ext cx="4946073" cy="1754326"/>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def</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change_list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inlist</a:t>
            </a:r>
            <a:r>
              <a:rPr lang="en-GB" sz="1800" dirty="0">
                <a:solidFill>
                  <a:schemeClr val="bg1"/>
                </a:solidFill>
                <a:latin typeface="Consolas" panose="020B0609020204030204" pitchFamily="49" charset="0"/>
                <a:cs typeface="Courier New" panose="02070309020205020404" pitchFamily="49" charset="0"/>
              </a:rPr>
              <a:t>, </a:t>
            </a:r>
            <a:r>
              <a:rPr lang="en-GB" sz="1800" dirty="0" err="1">
                <a:solidFill>
                  <a:schemeClr val="bg1"/>
                </a:solidFill>
                <a:latin typeface="Consolas" panose="020B0609020204030204" pitchFamily="49" charset="0"/>
                <a:cs typeface="Courier New" panose="02070309020205020404" pitchFamily="49" charset="0"/>
              </a:rPr>
              <a:t>val</a:t>
            </a:r>
            <a:r>
              <a:rPr lang="en-GB" sz="1800" dirty="0">
                <a:solidFill>
                  <a:schemeClr val="bg1"/>
                </a:solidFill>
                <a:latin typeface="Consolas" panose="020B0609020204030204" pitchFamily="49" charset="0"/>
                <a:cs typeface="Courier New" panose="02070309020205020404" pitchFamily="49" charset="0"/>
              </a:rPr>
              <a:t>, times):</a:t>
            </a:r>
          </a:p>
          <a:p>
            <a:pPr>
              <a:spcBef>
                <a:spcPct val="0"/>
              </a:spcBef>
            </a:pPr>
            <a:r>
              <a:rPr lang="en-GB" sz="1800" dirty="0">
                <a:solidFill>
                  <a:schemeClr val="bg1"/>
                </a:solidFill>
                <a:latin typeface="Consolas" panose="020B0609020204030204" pitchFamily="49" charset="0"/>
                <a:cs typeface="Courier New" panose="02070309020205020404" pitchFamily="49" charset="0"/>
              </a:rPr>
              <a:t>    </a:t>
            </a:r>
            <a:r>
              <a:rPr lang="en-GB" sz="1800" b="1" dirty="0" err="1">
                <a:solidFill>
                  <a:schemeClr val="accent1"/>
                </a:solidFill>
                <a:latin typeface="Consolas" panose="020B0609020204030204" pitchFamily="49" charset="0"/>
                <a:cs typeface="Courier New" panose="02070309020205020404" pitchFamily="49" charset="0"/>
              </a:rPr>
              <a:t>inlist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str</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val</a:t>
            </a:r>
            <a:r>
              <a:rPr lang="en-GB" sz="1800" dirty="0">
                <a:solidFill>
                  <a:schemeClr val="bg1"/>
                </a:solidFill>
                <a:latin typeface="Consolas" panose="020B0609020204030204" pitchFamily="49" charset="0"/>
                <a:cs typeface="Courier New" panose="02070309020205020404" pitchFamily="49" charset="0"/>
              </a:rPr>
              <a:t>) * times</a:t>
            </a:r>
          </a:p>
          <a:p>
            <a:pPr>
              <a:spcBef>
                <a:spcPct val="0"/>
              </a:spcBef>
            </a:pPr>
            <a:endParaRPr lang="en-GB" sz="1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change_list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 'h', 8)</a:t>
            </a:r>
          </a:p>
          <a:p>
            <a:pPr>
              <a:spcBef>
                <a:spcPct val="0"/>
              </a:spcBef>
            </a:pPr>
            <a:r>
              <a:rPr lang="en-GB" sz="1800" dirty="0">
                <a:solidFill>
                  <a:schemeClr val="bg1"/>
                </a:solidFill>
                <a:latin typeface="Consolas" panose="020B0609020204030204" pitchFamily="49" charset="0"/>
                <a:cs typeface="Courier New" panose="02070309020205020404" pitchFamily="49" charset="0"/>
              </a:rPr>
              <a:t>print(</a:t>
            </a:r>
            <a:r>
              <a:rPr lang="en-GB" sz="1800" b="1" dirty="0" err="1">
                <a:solidFill>
                  <a:schemeClr val="accent1"/>
                </a:solidFill>
                <a:latin typeface="Consolas" panose="020B0609020204030204" pitchFamily="49" charset="0"/>
                <a:cs typeface="Courier New" panose="02070309020205020404" pitchFamily="49" charset="0"/>
              </a:rPr>
              <a:t>mylist</a:t>
            </a:r>
            <a:r>
              <a:rPr lang="en-GB" sz="1800" dirty="0">
                <a:solidFill>
                  <a:schemeClr val="bg1"/>
                </a:solidFill>
                <a:latin typeface="Consolas" panose="020B0609020204030204" pitchFamily="49" charset="0"/>
                <a:cs typeface="Courier New" panose="02070309020205020404" pitchFamily="49" charset="0"/>
              </a:rPr>
              <a:t>)</a:t>
            </a:r>
          </a:p>
        </p:txBody>
      </p:sp>
      <p:sp>
        <p:nvSpPr>
          <p:cNvPr id="6151" name="Text Box 7"/>
          <p:cNvSpPr txBox="1">
            <a:spLocks noChangeArrowheads="1"/>
          </p:cNvSpPr>
          <p:nvPr/>
        </p:nvSpPr>
        <p:spPr bwMode="auto">
          <a:xfrm>
            <a:off x="5764192" y="6293118"/>
            <a:ext cx="4673074"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nsolas" panose="020B0609020204030204" pitchFamily="49" charset="0"/>
                <a:cs typeface="Courier New" panose="02070309020205020404" pitchFamily="49" charset="0"/>
              </a:rPr>
              <a:t>['h', 'h', 'h', 'h', 'h', 'h', 'h', 'h']</a:t>
            </a:r>
          </a:p>
        </p:txBody>
      </p:sp>
      <p:sp>
        <p:nvSpPr>
          <p:cNvPr id="2" name="Slide Number Placeholder 1">
            <a:extLst>
              <a:ext uri="{FF2B5EF4-FFF2-40B4-BE49-F238E27FC236}">
                <a16:creationId xmlns:a16="http://schemas.microsoft.com/office/drawing/2014/main" id="{B4A8AFBA-38E0-1232-FBC8-2177B65710D9}"/>
              </a:ext>
            </a:extLst>
          </p:cNvPr>
          <p:cNvSpPr>
            <a:spLocks noGrp="1"/>
          </p:cNvSpPr>
          <p:nvPr>
            <p:ph type="sldNum" sz="quarter" idx="12"/>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372820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dirty="0"/>
              <a:t>Assigning default values to parameters </a:t>
            </a:r>
          </a:p>
        </p:txBody>
      </p:sp>
      <p:sp>
        <p:nvSpPr>
          <p:cNvPr id="10243" name="Rectangle 3"/>
          <p:cNvSpPr>
            <a:spLocks noGrp="1" noChangeArrowheads="1"/>
          </p:cNvSpPr>
          <p:nvPr>
            <p:ph sz="quarter" idx="4"/>
          </p:nvPr>
        </p:nvSpPr>
        <p:spPr/>
        <p:txBody>
          <a:bodyPr/>
          <a:lstStyle/>
          <a:p>
            <a:pPr marL="0" indent="0">
              <a:buNone/>
              <a:defRPr/>
            </a:pPr>
            <a:r>
              <a:rPr lang="en-GB" sz="1800" b="1" dirty="0">
                <a:solidFill>
                  <a:schemeClr val="tx1"/>
                </a:solidFill>
              </a:rPr>
              <a:t>Assign the default value when defining the function</a:t>
            </a:r>
          </a:p>
          <a:p>
            <a:pPr>
              <a:defRPr/>
            </a:pPr>
            <a:r>
              <a:rPr lang="en-GB" sz="1800" dirty="0">
                <a:solidFill>
                  <a:schemeClr val="tx1"/>
                </a:solidFill>
              </a:rPr>
              <a:t>Parameters are now optional.</a:t>
            </a:r>
          </a:p>
          <a:p>
            <a:pPr>
              <a:defRPr/>
            </a:pPr>
            <a:r>
              <a:rPr lang="en-GB" sz="1800" dirty="0">
                <a:solidFill>
                  <a:schemeClr val="tx1"/>
                </a:solidFill>
              </a:rPr>
              <a:t>Following parameters must have defaults as well.</a:t>
            </a: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endParaRPr lang="en-GB" sz="1800" dirty="0">
              <a:solidFill>
                <a:schemeClr val="tx1"/>
              </a:solidFill>
            </a:endParaRPr>
          </a:p>
          <a:p>
            <a:pPr>
              <a:defRPr/>
            </a:pPr>
            <a:r>
              <a:rPr lang="en-GB" sz="1800" dirty="0">
                <a:solidFill>
                  <a:schemeClr val="tx1"/>
                </a:solidFill>
              </a:rPr>
              <a:t>When calling a function, you can use named parameters instead.</a:t>
            </a:r>
          </a:p>
          <a:p>
            <a:pPr marL="0" indent="0">
              <a:buNone/>
              <a:defRPr/>
            </a:pPr>
            <a:endParaRPr lang="en-US" sz="1800" dirty="0">
              <a:solidFill>
                <a:schemeClr val="tx1"/>
              </a:solidFill>
            </a:endParaRPr>
          </a:p>
        </p:txBody>
      </p:sp>
      <p:sp>
        <p:nvSpPr>
          <p:cNvPr id="7172" name="Text Box 4"/>
          <p:cNvSpPr txBox="1">
            <a:spLocks noChangeArrowheads="1"/>
          </p:cNvSpPr>
          <p:nvPr/>
        </p:nvSpPr>
        <p:spPr bwMode="auto">
          <a:xfrm>
            <a:off x="753535" y="2846998"/>
            <a:ext cx="7462303" cy="1826141"/>
          </a:xfrm>
          <a:prstGeom prst="rect">
            <a:avLst/>
          </a:prstGeom>
          <a:solidFill>
            <a:schemeClr val="tx1"/>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err="1">
                <a:solidFill>
                  <a:schemeClr val="bg1"/>
                </a:solidFill>
                <a:latin typeface="Consolas" panose="020B0609020204030204" pitchFamily="49" charset="0"/>
                <a:cs typeface="Courier New" panose="02070309020205020404" pitchFamily="49" charset="0"/>
              </a:rPr>
              <a:t>def</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(gross, </a:t>
            </a:r>
            <a:r>
              <a:rPr lang="en-US" sz="1600" b="1" dirty="0" err="1">
                <a:solidFill>
                  <a:schemeClr val="accent1"/>
                </a:solidFill>
                <a:latin typeface="Consolas" panose="020B0609020204030204" pitchFamily="49" charset="0"/>
                <a:cs typeface="Courier New" panose="02070309020205020404" pitchFamily="49" charset="0"/>
              </a:rPr>
              <a:t>vatpc</a:t>
            </a:r>
            <a:r>
              <a:rPr lang="en-US" sz="1600" b="1" dirty="0">
                <a:solidFill>
                  <a:schemeClr val="accent1"/>
                </a:solidFill>
                <a:latin typeface="Consolas" panose="020B0609020204030204" pitchFamily="49" charset="0"/>
                <a:cs typeface="Courier New" panose="02070309020205020404" pitchFamily="49" charset="0"/>
              </a:rPr>
              <a:t>=17.5</a:t>
            </a:r>
            <a:r>
              <a:rPr lang="en-US" sz="1600" dirty="0">
                <a:solidFill>
                  <a:schemeClr val="bg1"/>
                </a:solidFill>
                <a:latin typeface="Consolas" panose="020B0609020204030204" pitchFamily="49" charset="0"/>
                <a:cs typeface="Courier New" panose="02070309020205020404" pitchFamily="49" charset="0"/>
              </a:rPr>
              <a:t>, </a:t>
            </a:r>
            <a:r>
              <a:rPr lang="en-US" sz="1600" b="1" dirty="0">
                <a:solidFill>
                  <a:schemeClr val="accent2"/>
                </a:solidFill>
                <a:latin typeface="Consolas" panose="020B0609020204030204" pitchFamily="49" charset="0"/>
                <a:cs typeface="Courier New" panose="02070309020205020404" pitchFamily="49" charset="0"/>
              </a:rPr>
              <a:t>message='Summary:'</a:t>
            </a:r>
            <a:r>
              <a:rPr lang="en-US" sz="1600" dirty="0">
                <a:solidFill>
                  <a:schemeClr val="bg1"/>
                </a:solidFill>
                <a:latin typeface="Consolas" panose="020B0609020204030204" pitchFamily="49" charset="0"/>
                <a:cs typeface="Courier New" panose="02070309020205020404" pitchFamily="49" charset="0"/>
              </a:rPr>
              <a:t>):</a:t>
            </a:r>
          </a:p>
          <a:p>
            <a:pPr>
              <a:spcBef>
                <a:spcPct val="0"/>
              </a:spcBef>
            </a:pPr>
            <a:r>
              <a:rPr lang="en-US" sz="1600" dirty="0">
                <a:solidFill>
                  <a:schemeClr val="bg1"/>
                </a:solidFill>
                <a:latin typeface="Consolas" panose="020B0609020204030204" pitchFamily="49" charset="0"/>
                <a:cs typeface="Courier New" panose="02070309020205020404" pitchFamily="49" charset="0"/>
              </a:rPr>
              <a:t>   net = gross/(1 + (</a:t>
            </a:r>
            <a:r>
              <a:rPr lang="en-US" sz="1600" dirty="0" err="1">
                <a:solidFill>
                  <a:schemeClr val="bg1"/>
                </a:solidFill>
                <a:latin typeface="Consolas" panose="020B0609020204030204" pitchFamily="49" charset="0"/>
                <a:cs typeface="Courier New" panose="02070309020205020404" pitchFamily="49" charset="0"/>
              </a:rPr>
              <a:t>vatpc</a:t>
            </a:r>
            <a:r>
              <a:rPr lang="en-US" sz="1600" dirty="0">
                <a:solidFill>
                  <a:schemeClr val="bg1"/>
                </a:solidFill>
                <a:latin typeface="Consolas" panose="020B0609020204030204" pitchFamily="49" charset="0"/>
                <a:cs typeface="Courier New" panose="02070309020205020404" pitchFamily="49" charset="0"/>
              </a:rPr>
              <a:t>/100))</a:t>
            </a:r>
          </a:p>
          <a:p>
            <a:pPr>
              <a:spcBef>
                <a:spcPct val="0"/>
              </a:spcBef>
            </a:pPr>
            <a:r>
              <a:rPr lang="en-US"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US"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US" sz="1600" dirty="0">
              <a:solidFill>
                <a:schemeClr val="bg1"/>
              </a:solidFill>
              <a:latin typeface="Consolas" panose="020B0609020204030204" pitchFamily="49" charset="0"/>
              <a:cs typeface="Courier New" panose="02070309020205020404" pitchFamily="49" charset="0"/>
            </a:endParaRPr>
          </a:p>
          <a:p>
            <a:pPr>
              <a:spcBef>
                <a:spcPct val="0"/>
              </a:spcBef>
            </a:pPr>
            <a:endParaRPr lang="en-US" sz="1600" b="1" dirty="0">
              <a:solidFill>
                <a:schemeClr val="bg1"/>
              </a:solidFill>
              <a:latin typeface="Consolas" panose="020B0609020204030204" pitchFamily="49" charset="0"/>
              <a:cs typeface="Courier New" panose="02070309020205020404" pitchFamily="49" charset="0"/>
            </a:endParaRPr>
          </a:p>
          <a:p>
            <a:pPr>
              <a:spcBef>
                <a:spcPct val="0"/>
              </a:spcBef>
            </a:pPr>
            <a:r>
              <a:rPr lang="en-US" sz="1600" dirty="0" err="1">
                <a:solidFill>
                  <a:schemeClr val="bg1"/>
                </a:solidFill>
                <a:latin typeface="Consolas" panose="020B0609020204030204" pitchFamily="49" charset="0"/>
                <a:cs typeface="Courier New" panose="02070309020205020404" pitchFamily="49" charset="0"/>
              </a:rPr>
              <a:t>print_vat</a:t>
            </a:r>
            <a:r>
              <a:rPr lang="en-US" sz="1600" dirty="0">
                <a:solidFill>
                  <a:schemeClr val="bg1"/>
                </a:solidFill>
                <a:latin typeface="Consolas" panose="020B0609020204030204" pitchFamily="49" charset="0"/>
                <a:cs typeface="Courier New" panose="02070309020205020404" pitchFamily="49" charset="0"/>
              </a:rPr>
              <a:t>(9.55)</a:t>
            </a:r>
          </a:p>
        </p:txBody>
      </p:sp>
      <p:sp>
        <p:nvSpPr>
          <p:cNvPr id="7173" name="Text Box 5"/>
          <p:cNvSpPr txBox="1">
            <a:spLocks noChangeArrowheads="1"/>
          </p:cNvSpPr>
          <p:nvPr/>
        </p:nvSpPr>
        <p:spPr bwMode="auto">
          <a:xfrm>
            <a:off x="4588926" y="4672268"/>
            <a:ext cx="3595162"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Summary: Net:  8.13 Vat:  1.42</a:t>
            </a:r>
            <a:endParaRPr lang="en-GB" sz="1600" dirty="0">
              <a:latin typeface="Consolas" panose="020B0609020204030204" pitchFamily="49" charset="0"/>
              <a:cs typeface="Courier New" panose="02070309020205020404" pitchFamily="49" charset="0"/>
            </a:endParaRPr>
          </a:p>
        </p:txBody>
      </p:sp>
      <p:sp>
        <p:nvSpPr>
          <p:cNvPr id="7174" name="Text Box 6"/>
          <p:cNvSpPr txBox="1">
            <a:spLocks noChangeArrowheads="1"/>
          </p:cNvSpPr>
          <p:nvPr/>
        </p:nvSpPr>
        <p:spPr bwMode="auto">
          <a:xfrm>
            <a:off x="753535" y="5412069"/>
            <a:ext cx="4393983" cy="338554"/>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solidFill>
                  <a:schemeClr val="bg1"/>
                </a:solidFill>
                <a:latin typeface="Consolas" panose="020B0609020204030204" pitchFamily="49" charset="0"/>
                <a:cs typeface="Courier New" panose="02070309020205020404" pitchFamily="49" charset="0"/>
              </a:rPr>
              <a:t>print_vat</a:t>
            </a:r>
            <a:r>
              <a:rPr lang="en-GB" sz="1600" dirty="0">
                <a:solidFill>
                  <a:schemeClr val="bg1"/>
                </a:solidFill>
                <a:latin typeface="Consolas" panose="020B0609020204030204" pitchFamily="49" charset="0"/>
                <a:cs typeface="Courier New" panose="02070309020205020404" pitchFamily="49" charset="0"/>
              </a:rPr>
              <a:t>(9.55, </a:t>
            </a:r>
            <a:r>
              <a:rPr lang="en-GB" sz="1600" b="1" dirty="0">
                <a:solidFill>
                  <a:schemeClr val="accent2"/>
                </a:solidFill>
                <a:latin typeface="Consolas" panose="020B0609020204030204" pitchFamily="49" charset="0"/>
                <a:cs typeface="Courier New" panose="02070309020205020404" pitchFamily="49" charset="0"/>
              </a:rPr>
              <a:t>message</a:t>
            </a:r>
            <a:r>
              <a:rPr lang="en-GB" sz="1600" dirty="0">
                <a:solidFill>
                  <a:schemeClr val="bg1"/>
                </a:solidFill>
                <a:latin typeface="Consolas" panose="020B0609020204030204" pitchFamily="49" charset="0"/>
                <a:cs typeface="Courier New" panose="02070309020205020404" pitchFamily="49" charset="0"/>
              </a:rPr>
              <a:t>='Final sum:')</a:t>
            </a:r>
          </a:p>
        </p:txBody>
      </p:sp>
      <p:sp>
        <p:nvSpPr>
          <p:cNvPr id="7175" name="Text Box 5"/>
          <p:cNvSpPr txBox="1">
            <a:spLocks noChangeArrowheads="1"/>
          </p:cNvSpPr>
          <p:nvPr/>
        </p:nvSpPr>
        <p:spPr bwMode="auto">
          <a:xfrm>
            <a:off x="1361965" y="5749752"/>
            <a:ext cx="377539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600" dirty="0">
                <a:latin typeface="Consolas" panose="020B0609020204030204" pitchFamily="49" charset="0"/>
                <a:cs typeface="Courier New" panose="02070309020205020404" pitchFamily="49" charset="0"/>
              </a:rPr>
              <a:t>Final sum: Net:  8.13 Vat:  1.42</a:t>
            </a:r>
            <a:endParaRPr lang="en-GB" sz="16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6ADB128E-6438-3D07-39B3-3B349748315D}"/>
              </a:ext>
            </a:extLst>
          </p:cNvPr>
          <p:cNvSpPr>
            <a:spLocks noGrp="1"/>
          </p:cNvSpPr>
          <p:nvPr>
            <p:ph type="sldNum" sz="quarter" idx="12"/>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174697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r>
              <a:rPr lang="en-GB" dirty="0"/>
              <a:t>Passing parameters - Review</a:t>
            </a:r>
          </a:p>
        </p:txBody>
      </p:sp>
      <p:sp>
        <p:nvSpPr>
          <p:cNvPr id="8195" name="Rectangle 3"/>
          <p:cNvSpPr>
            <a:spLocks noGrp="1" noChangeArrowheads="1"/>
          </p:cNvSpPr>
          <p:nvPr>
            <p:ph sz="quarter" idx="4"/>
          </p:nvPr>
        </p:nvSpPr>
        <p:spPr/>
        <p:txBody>
          <a:bodyPr/>
          <a:lstStyle/>
          <a:p>
            <a:pPr marL="0" indent="0">
              <a:buNone/>
            </a:pPr>
            <a:r>
              <a:rPr lang="en-GB" sz="1800" b="1" dirty="0">
                <a:solidFill>
                  <a:schemeClr val="tx1"/>
                </a:solidFill>
              </a:rPr>
              <a:t>Passing parameters</a:t>
            </a:r>
          </a:p>
          <a:p>
            <a:endParaRPr lang="en-GB" sz="1800" dirty="0">
              <a:solidFill>
                <a:schemeClr val="tx1"/>
              </a:solidFill>
            </a:endParaRPr>
          </a:p>
          <a:p>
            <a:endParaRPr lang="en-GB" sz="1800" dirty="0">
              <a:solidFill>
                <a:schemeClr val="tx1"/>
              </a:solidFill>
            </a:endParaRPr>
          </a:p>
          <a:p>
            <a:endParaRPr lang="en-GB" sz="1800" dirty="0">
              <a:solidFill>
                <a:schemeClr val="tx1"/>
              </a:solidFill>
            </a:endParaRPr>
          </a:p>
          <a:p>
            <a:r>
              <a:rPr lang="en-GB" sz="1800" dirty="0">
                <a:solidFill>
                  <a:schemeClr val="tx1"/>
                </a:solidFill>
              </a:rPr>
              <a:t>By position:</a:t>
            </a:r>
          </a:p>
          <a:p>
            <a:pPr marL="0" indent="0">
              <a:buNone/>
            </a:pPr>
            <a:endParaRPr lang="en-GB" sz="1800" dirty="0">
              <a:solidFill>
                <a:schemeClr val="tx1"/>
              </a:solidFill>
            </a:endParaRPr>
          </a:p>
          <a:p>
            <a:pPr marL="0" indent="0">
              <a:buNone/>
            </a:pPr>
            <a:endParaRPr lang="en-GB" sz="1800" dirty="0">
              <a:solidFill>
                <a:schemeClr val="tx1"/>
              </a:solidFill>
            </a:endParaRPr>
          </a:p>
          <a:p>
            <a:r>
              <a:rPr lang="en-GB" sz="1800" dirty="0">
                <a:solidFill>
                  <a:schemeClr val="tx1"/>
                </a:solidFill>
              </a:rPr>
              <a:t>By default:</a:t>
            </a:r>
          </a:p>
          <a:p>
            <a:endParaRPr lang="en-GB" sz="1800" dirty="0">
              <a:solidFill>
                <a:schemeClr val="tx1"/>
              </a:solidFill>
            </a:endParaRPr>
          </a:p>
          <a:p>
            <a:endParaRPr lang="en-GB" sz="1800" dirty="0">
              <a:solidFill>
                <a:schemeClr val="tx1"/>
              </a:solidFill>
            </a:endParaRPr>
          </a:p>
          <a:p>
            <a:r>
              <a:rPr lang="en-GB" sz="1800" dirty="0">
                <a:solidFill>
                  <a:schemeClr val="tx1"/>
                </a:solidFill>
              </a:rPr>
              <a:t>Or by name:</a:t>
            </a:r>
          </a:p>
          <a:p>
            <a:endParaRPr lang="en-GB" sz="1800" dirty="0">
              <a:solidFill>
                <a:schemeClr val="tx1"/>
              </a:solidFill>
            </a:endParaRPr>
          </a:p>
        </p:txBody>
      </p:sp>
      <p:sp>
        <p:nvSpPr>
          <p:cNvPr id="8196" name="Text Box 4"/>
          <p:cNvSpPr txBox="1">
            <a:spLocks noChangeArrowheads="1"/>
          </p:cNvSpPr>
          <p:nvPr/>
        </p:nvSpPr>
        <p:spPr bwMode="auto">
          <a:xfrm>
            <a:off x="759544" y="2039815"/>
            <a:ext cx="5503430" cy="92333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user='root'):</a:t>
            </a:r>
          </a:p>
          <a:p>
            <a:r>
              <a:rPr lang="en-GB" sz="1800" dirty="0">
                <a:solidFill>
                  <a:schemeClr val="bg1"/>
                </a:solidFill>
                <a:latin typeface="Consolas" panose="020B0609020204030204" pitchFamily="49" charset="0"/>
                <a:cs typeface="Courier New" panose="02070309020205020404" pitchFamily="49" charset="0"/>
              </a:rPr>
              <a:t>    print('file: {:},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 to: {:} '.</a:t>
            </a:r>
          </a:p>
          <a:p>
            <a:pPr>
              <a:spcBef>
                <a:spcPct val="0"/>
              </a:spcBef>
            </a:pPr>
            <a:r>
              <a:rPr lang="en-GB" sz="1800" dirty="0">
                <a:solidFill>
                  <a:schemeClr val="bg1"/>
                </a:solidFill>
                <a:latin typeface="Consolas" panose="020B0609020204030204" pitchFamily="49" charset="0"/>
                <a:cs typeface="Courier New" panose="02070309020205020404" pitchFamily="49" charset="0"/>
              </a:rPr>
              <a:t>          format(file,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 user))</a:t>
            </a:r>
          </a:p>
        </p:txBody>
      </p:sp>
      <p:sp>
        <p:nvSpPr>
          <p:cNvPr id="8197" name="Text Box 5"/>
          <p:cNvSpPr txBox="1">
            <a:spLocks noChangeArrowheads="1"/>
          </p:cNvSpPr>
          <p:nvPr/>
        </p:nvSpPr>
        <p:spPr bwMode="auto">
          <a:xfrm>
            <a:off x="759544" y="3556591"/>
            <a:ext cx="6273800"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 'three')</a:t>
            </a:r>
          </a:p>
        </p:txBody>
      </p:sp>
      <p:sp>
        <p:nvSpPr>
          <p:cNvPr id="8200" name="Text Box 8"/>
          <p:cNvSpPr txBox="1">
            <a:spLocks noChangeArrowheads="1"/>
          </p:cNvSpPr>
          <p:nvPr/>
        </p:nvSpPr>
        <p:spPr bwMode="auto">
          <a:xfrm>
            <a:off x="3049561" y="3954278"/>
            <a:ext cx="3983783"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p>
        </p:txBody>
      </p:sp>
      <p:sp>
        <p:nvSpPr>
          <p:cNvPr id="8198" name="Text Box 6"/>
          <p:cNvSpPr txBox="1">
            <a:spLocks noChangeArrowheads="1"/>
          </p:cNvSpPr>
          <p:nvPr/>
        </p:nvSpPr>
        <p:spPr bwMode="auto">
          <a:xfrm>
            <a:off x="759544" y="4641843"/>
            <a:ext cx="6332538"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('one', 'two')</a:t>
            </a:r>
          </a:p>
        </p:txBody>
      </p:sp>
      <p:sp>
        <p:nvSpPr>
          <p:cNvPr id="8201" name="Text Box 9"/>
          <p:cNvSpPr txBox="1">
            <a:spLocks noChangeArrowheads="1"/>
          </p:cNvSpPr>
          <p:nvPr/>
        </p:nvSpPr>
        <p:spPr bwMode="auto">
          <a:xfrm>
            <a:off x="3215841" y="5018080"/>
            <a:ext cx="3857146"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root</a:t>
            </a:r>
            <a:endParaRPr lang="en-GB" sz="1800" dirty="0">
              <a:latin typeface="Consolas" panose="020B0609020204030204" pitchFamily="49" charset="0"/>
              <a:cs typeface="Courier New" panose="02070309020205020404" pitchFamily="49" charset="0"/>
            </a:endParaRPr>
          </a:p>
        </p:txBody>
      </p:sp>
      <p:sp>
        <p:nvSpPr>
          <p:cNvPr id="8199" name="Text Box 7"/>
          <p:cNvSpPr txBox="1">
            <a:spLocks noChangeArrowheads="1"/>
          </p:cNvSpPr>
          <p:nvPr/>
        </p:nvSpPr>
        <p:spPr bwMode="auto">
          <a:xfrm>
            <a:off x="748431" y="5799645"/>
            <a:ext cx="6284913" cy="376237"/>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my_func</a:t>
            </a:r>
            <a:r>
              <a:rPr lang="en-GB" sz="1800" dirty="0">
                <a:solidFill>
                  <a:schemeClr val="bg1"/>
                </a:solidFill>
                <a:latin typeface="Consolas" panose="020B0609020204030204" pitchFamily="49" charset="0"/>
                <a:cs typeface="Courier New" panose="02070309020205020404" pitchFamily="49" charset="0"/>
              </a:rPr>
              <a:t>(file='one', user='three', </a:t>
            </a:r>
            <a:r>
              <a:rPr lang="en-GB" sz="1800" dirty="0" err="1">
                <a:solidFill>
                  <a:schemeClr val="bg1"/>
                </a:solidFill>
                <a:latin typeface="Consolas" panose="020B0609020204030204" pitchFamily="49" charset="0"/>
                <a:cs typeface="Courier New" panose="02070309020205020404" pitchFamily="49" charset="0"/>
              </a:rPr>
              <a:t>dir</a:t>
            </a:r>
            <a:r>
              <a:rPr lang="en-GB" sz="1800" dirty="0">
                <a:solidFill>
                  <a:schemeClr val="bg1"/>
                </a:solidFill>
                <a:latin typeface="Consolas" panose="020B0609020204030204" pitchFamily="49" charset="0"/>
                <a:cs typeface="Courier New" panose="02070309020205020404" pitchFamily="49" charset="0"/>
              </a:rPr>
              <a:t>='two')</a:t>
            </a:r>
          </a:p>
        </p:txBody>
      </p:sp>
      <p:sp>
        <p:nvSpPr>
          <p:cNvPr id="8202" name="Text Box 10"/>
          <p:cNvSpPr txBox="1">
            <a:spLocks noChangeArrowheads="1"/>
          </p:cNvSpPr>
          <p:nvPr/>
        </p:nvSpPr>
        <p:spPr bwMode="auto">
          <a:xfrm>
            <a:off x="3049560" y="6175882"/>
            <a:ext cx="3983783"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nsolas" panose="020B0609020204030204" pitchFamily="49" charset="0"/>
                <a:cs typeface="Courier New" panose="02070309020205020404" pitchFamily="49" charset="0"/>
              </a:rPr>
              <a:t>file: one, </a:t>
            </a:r>
            <a:r>
              <a:rPr lang="en-US" sz="1800" dirty="0" err="1">
                <a:latin typeface="Consolas" panose="020B0609020204030204" pitchFamily="49" charset="0"/>
                <a:cs typeface="Courier New" panose="02070309020205020404" pitchFamily="49" charset="0"/>
              </a:rPr>
              <a:t>dir</a:t>
            </a:r>
            <a:r>
              <a:rPr lang="en-US" sz="1800" dirty="0">
                <a:latin typeface="Consolas" panose="020B0609020204030204" pitchFamily="49" charset="0"/>
                <a:cs typeface="Courier New" panose="02070309020205020404" pitchFamily="49" charset="0"/>
              </a:rPr>
              <a:t>: two, to: three</a:t>
            </a:r>
            <a:endParaRPr lang="en-GB" sz="1800" dirty="0">
              <a:latin typeface="Consolas" panose="020B06090202040302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5D8EA6EE-5F40-B6FD-5D8B-B44A04CC4F19}"/>
              </a:ext>
            </a:extLst>
          </p:cNvPr>
          <p:cNvSpPr>
            <a:spLocks noGrp="1"/>
          </p:cNvSpPr>
          <p:nvPr>
            <p:ph type="sldNum" sz="quarter" idx="12"/>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1557946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Enforcing named parameters</a:t>
            </a:r>
          </a:p>
        </p:txBody>
      </p:sp>
      <p:sp>
        <p:nvSpPr>
          <p:cNvPr id="9219" name="Rectangle 3"/>
          <p:cNvSpPr>
            <a:spLocks noGrp="1" noChangeArrowheads="1"/>
          </p:cNvSpPr>
          <p:nvPr>
            <p:ph sz="quarter" idx="4"/>
          </p:nvPr>
        </p:nvSpPr>
        <p:spPr/>
        <p:txBody>
          <a:bodyPr/>
          <a:lstStyle/>
          <a:p>
            <a:pPr marL="0" indent="0">
              <a:buNone/>
            </a:pPr>
            <a:r>
              <a:rPr lang="en-GB" b="1" dirty="0">
                <a:solidFill>
                  <a:schemeClr val="tx1"/>
                </a:solidFill>
              </a:rPr>
              <a:t>Use * to force a user to supply named arguments.</a:t>
            </a:r>
          </a:p>
          <a:p>
            <a:r>
              <a:rPr lang="en-GB" dirty="0">
                <a:solidFill>
                  <a:schemeClr val="tx1"/>
                </a:solidFill>
              </a:rPr>
              <a:t>No need for a dictionary.</a:t>
            </a: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Attempting to pass positional parameters will fail.</a:t>
            </a:r>
          </a:p>
          <a:p>
            <a:pPr marL="0" indent="0">
              <a:buNone/>
            </a:pPr>
            <a:endParaRPr lang="en-GB" b="1" dirty="0">
              <a:solidFill>
                <a:schemeClr val="tx1"/>
              </a:solidFill>
            </a:endParaRPr>
          </a:p>
        </p:txBody>
      </p:sp>
      <p:sp>
        <p:nvSpPr>
          <p:cNvPr id="9220" name="Text Box 4"/>
          <p:cNvSpPr txBox="1">
            <a:spLocks noChangeArrowheads="1"/>
          </p:cNvSpPr>
          <p:nvPr/>
        </p:nvSpPr>
        <p:spPr bwMode="auto">
          <a:xfrm>
            <a:off x="753868" y="2474892"/>
            <a:ext cx="7529625" cy="1908215"/>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a:t>
            </a:r>
            <a:r>
              <a:rPr lang="en-GB" sz="1800" dirty="0">
                <a:solidFill>
                  <a:schemeClr val="bg1"/>
                </a:solidFill>
                <a:latin typeface="Consolas" panose="020B0609020204030204" pitchFamily="49" charset="0"/>
                <a:cs typeface="Courier New" panose="02070309020205020404" pitchFamily="49" charset="0"/>
              </a:rPr>
              <a:t>, gross=0, </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=17.5, message='Summary:'):</a:t>
            </a:r>
          </a:p>
          <a:p>
            <a:pPr>
              <a:spcBef>
                <a:spcPct val="0"/>
              </a:spcBef>
            </a:pPr>
            <a:r>
              <a:rPr lang="en-GB" sz="1600" dirty="0">
                <a:solidFill>
                  <a:schemeClr val="bg1"/>
                </a:solidFill>
                <a:latin typeface="Consolas" panose="020B0609020204030204" pitchFamily="49" charset="0"/>
                <a:cs typeface="Courier New" panose="02070309020205020404" pitchFamily="49" charset="0"/>
              </a:rPr>
              <a:t>   net = gross/(1 + (</a:t>
            </a:r>
            <a:r>
              <a:rPr lang="en-GB" sz="1600" dirty="0" err="1">
                <a:solidFill>
                  <a:schemeClr val="bg1"/>
                </a:solidFill>
                <a:latin typeface="Consolas" panose="020B0609020204030204" pitchFamily="49" charset="0"/>
                <a:cs typeface="Courier New" panose="02070309020205020404" pitchFamily="49" charset="0"/>
              </a:rPr>
              <a:t>vatpc</a:t>
            </a:r>
            <a:r>
              <a:rPr lang="en-GB" sz="1600" dirty="0">
                <a:solidFill>
                  <a:schemeClr val="bg1"/>
                </a:solidFill>
                <a:latin typeface="Consolas" panose="020B0609020204030204" pitchFamily="49" charset="0"/>
                <a:cs typeface="Courier New" panose="02070309020205020404" pitchFamily="49" charset="0"/>
              </a:rPr>
              <a:t>/100))</a:t>
            </a:r>
          </a:p>
          <a:p>
            <a:pPr>
              <a:spcBef>
                <a:spcPct val="0"/>
              </a:spcBef>
            </a:pPr>
            <a:r>
              <a:rPr lang="en-GB" sz="1600" dirty="0">
                <a:solidFill>
                  <a:schemeClr val="bg1"/>
                </a:solidFill>
                <a:latin typeface="Consolas" panose="020B0609020204030204" pitchFamily="49" charset="0"/>
                <a:cs typeface="Courier New" panose="02070309020205020404" pitchFamily="49" charset="0"/>
              </a:rPr>
              <a:t>   vat = gross - net</a:t>
            </a:r>
          </a:p>
          <a:p>
            <a:pPr>
              <a:spcBef>
                <a:spcPct val="0"/>
              </a:spcBef>
            </a:pPr>
            <a:r>
              <a:rPr lang="en-GB" sz="1600" dirty="0">
                <a:solidFill>
                  <a:schemeClr val="bg1"/>
                </a:solidFill>
                <a:latin typeface="Consolas" panose="020B0609020204030204" pitchFamily="49" charset="0"/>
                <a:cs typeface="Courier New" panose="02070309020205020404" pitchFamily="49" charset="0"/>
              </a:rPr>
              <a:t>   print(message, 'Net: {0:5.2f} Vat: {1:5.2f}'.format(net, vat))</a:t>
            </a:r>
          </a:p>
          <a:p>
            <a:pPr>
              <a:spcBef>
                <a:spcPct val="0"/>
              </a:spcBef>
            </a:pPr>
            <a:endParaRPr lang="en-GB" sz="16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p>
        </p:txBody>
      </p:sp>
      <p:sp>
        <p:nvSpPr>
          <p:cNvPr id="9221" name="Text Box 7"/>
          <p:cNvSpPr txBox="1">
            <a:spLocks noChangeArrowheads="1"/>
          </p:cNvSpPr>
          <p:nvPr/>
        </p:nvSpPr>
        <p:spPr bwMode="auto">
          <a:xfrm>
            <a:off x="4299420" y="4383107"/>
            <a:ext cx="3983783" cy="646331"/>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nsolas" panose="020B0609020204030204" pitchFamily="49" charset="0"/>
                <a:cs typeface="Courier New" panose="02070309020205020404" pitchFamily="49" charset="0"/>
              </a:rPr>
              <a:t>Summary: Net:  8.30 Vat:  1.25</a:t>
            </a:r>
          </a:p>
          <a:p>
            <a:pPr>
              <a:spcBef>
                <a:spcPct val="0"/>
              </a:spcBef>
            </a:pPr>
            <a:r>
              <a:rPr lang="en-GB" sz="1800" dirty="0">
                <a:latin typeface="Consolas" panose="020B0609020204030204" pitchFamily="49" charset="0"/>
                <a:cs typeface="Courier New" panose="02070309020205020404" pitchFamily="49" charset="0"/>
              </a:rPr>
              <a:t>Summary: Net:  0.00 Vat:  0.00</a:t>
            </a:r>
          </a:p>
        </p:txBody>
      </p:sp>
      <p:sp>
        <p:nvSpPr>
          <p:cNvPr id="9223" name="Text Box 9"/>
          <p:cNvSpPr txBox="1">
            <a:spLocks noChangeArrowheads="1"/>
          </p:cNvSpPr>
          <p:nvPr/>
        </p:nvSpPr>
        <p:spPr bwMode="auto">
          <a:xfrm>
            <a:off x="753868" y="5462005"/>
            <a:ext cx="8308975" cy="376238"/>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(15, 9.55)</a:t>
            </a:r>
          </a:p>
        </p:txBody>
      </p:sp>
      <p:sp>
        <p:nvSpPr>
          <p:cNvPr id="9" name="Text Box 7">
            <a:extLst>
              <a:ext uri="{FF2B5EF4-FFF2-40B4-BE49-F238E27FC236}">
                <a16:creationId xmlns:a16="http://schemas.microsoft.com/office/drawing/2014/main" id="{010A2FBC-C251-4E84-A7DF-9DA3B49DF559}"/>
              </a:ext>
            </a:extLst>
          </p:cNvPr>
          <p:cNvSpPr txBox="1">
            <a:spLocks noChangeArrowheads="1"/>
          </p:cNvSpPr>
          <p:nvPr/>
        </p:nvSpPr>
        <p:spPr bwMode="auto">
          <a:xfrm>
            <a:off x="1543161" y="5858424"/>
            <a:ext cx="8922635"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rgbClr val="FF0000"/>
                </a:solidFill>
                <a:latin typeface="Consolas" panose="020B0609020204030204" pitchFamily="49" charset="0"/>
                <a:cs typeface="Courier New" panose="02070309020205020404" pitchFamily="49" charset="0"/>
              </a:rPr>
              <a:t>TypeError</a:t>
            </a:r>
            <a:r>
              <a:rPr lang="en-GB" sz="1800" dirty="0">
                <a:solidFill>
                  <a:srgbClr val="FF0000"/>
                </a:solidFill>
                <a:latin typeface="Consolas" panose="020B0609020204030204" pitchFamily="49" charset="0"/>
                <a:cs typeface="Courier New" panose="02070309020205020404" pitchFamily="49" charset="0"/>
              </a:rPr>
              <a:t>: </a:t>
            </a:r>
            <a:r>
              <a:rPr lang="en-GB" sz="1800" dirty="0" err="1">
                <a:solidFill>
                  <a:srgbClr val="FF0000"/>
                </a:solidFill>
                <a:latin typeface="Consolas" panose="020B0609020204030204" pitchFamily="49" charset="0"/>
                <a:cs typeface="Courier New" panose="02070309020205020404" pitchFamily="49" charset="0"/>
              </a:rPr>
              <a:t>print_vat</a:t>
            </a:r>
            <a:r>
              <a:rPr lang="en-GB" sz="1800" dirty="0">
                <a:solidFill>
                  <a:srgbClr val="FF0000"/>
                </a:solidFill>
                <a:latin typeface="Consolas" panose="020B0609020204030204" pitchFamily="49" charset="0"/>
                <a:cs typeface="Courier New" panose="02070309020205020404" pitchFamily="49" charset="0"/>
              </a:rPr>
              <a:t>() takes exactly 0 positional arguments (2 given)</a:t>
            </a:r>
          </a:p>
        </p:txBody>
      </p:sp>
      <p:sp>
        <p:nvSpPr>
          <p:cNvPr id="2" name="Slide Number Placeholder 1">
            <a:extLst>
              <a:ext uri="{FF2B5EF4-FFF2-40B4-BE49-F238E27FC236}">
                <a16:creationId xmlns:a16="http://schemas.microsoft.com/office/drawing/2014/main" id="{28EDDADA-356F-F434-E66A-76C2FDD9C90C}"/>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Box 2">
            <a:extLst>
              <a:ext uri="{FF2B5EF4-FFF2-40B4-BE49-F238E27FC236}">
                <a16:creationId xmlns:a16="http://schemas.microsoft.com/office/drawing/2014/main" id="{A24A2B52-2069-F88D-8992-6DFD910269AB}"/>
              </a:ext>
            </a:extLst>
          </p:cNvPr>
          <p:cNvSpPr txBox="1"/>
          <p:nvPr/>
        </p:nvSpPr>
        <p:spPr>
          <a:xfrm>
            <a:off x="8829039" y="2474892"/>
            <a:ext cx="2902957" cy="1200329"/>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 can be placed anywhere in the parameter list to enforce named passing for following parameters</a:t>
            </a:r>
          </a:p>
        </p:txBody>
      </p:sp>
      <p:sp>
        <p:nvSpPr>
          <p:cNvPr id="4" name="Line 11">
            <a:extLst>
              <a:ext uri="{FF2B5EF4-FFF2-40B4-BE49-F238E27FC236}">
                <a16:creationId xmlns:a16="http://schemas.microsoft.com/office/drawing/2014/main" id="{76823401-2CF0-17A0-5464-EB9B2C2996DF}"/>
              </a:ext>
            </a:extLst>
          </p:cNvPr>
          <p:cNvSpPr>
            <a:spLocks noChangeShapeType="1"/>
          </p:cNvSpPr>
          <p:nvPr/>
        </p:nvSpPr>
        <p:spPr bwMode="auto">
          <a:xfrm flipH="1" flipV="1">
            <a:off x="2915795" y="2666536"/>
            <a:ext cx="5913244" cy="40490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E934F903-0446-D560-CF17-656E00D293E4}"/>
              </a:ext>
            </a:extLst>
          </p:cNvPr>
          <p:cNvSpPr/>
          <p:nvPr/>
        </p:nvSpPr>
        <p:spPr>
          <a:xfrm>
            <a:off x="2580640" y="2499243"/>
            <a:ext cx="294640"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02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Unpacking and </a:t>
            </a:r>
            <a:r>
              <a:rPr lang="en-GB" dirty="0" err="1"/>
              <a:t>variadic</a:t>
            </a:r>
            <a:r>
              <a:rPr lang="en-GB" dirty="0"/>
              <a:t> functions</a:t>
            </a:r>
          </a:p>
        </p:txBody>
      </p:sp>
      <p:sp>
        <p:nvSpPr>
          <p:cNvPr id="9219" name="Rectangle 3"/>
          <p:cNvSpPr>
            <a:spLocks noGrp="1" noChangeArrowheads="1"/>
          </p:cNvSpPr>
          <p:nvPr>
            <p:ph sz="quarter" idx="4"/>
          </p:nvPr>
        </p:nvSpPr>
        <p:spPr/>
        <p:txBody>
          <a:bodyPr/>
          <a:lstStyle/>
          <a:p>
            <a:pPr marL="0" indent="0">
              <a:buNone/>
            </a:pPr>
            <a:r>
              <a:rPr lang="en-GB" b="1" dirty="0">
                <a:solidFill>
                  <a:schemeClr val="tx1"/>
                </a:solidFill>
              </a:rPr>
              <a:t>Functions usually have a fixed number of parameters.</a:t>
            </a:r>
          </a:p>
          <a:p>
            <a:r>
              <a:rPr lang="en-GB" dirty="0">
                <a:solidFill>
                  <a:schemeClr val="tx1"/>
                </a:solidFill>
              </a:rPr>
              <a:t>Unpacking passes a sequence's elements as single arguments.</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r>
              <a:rPr lang="en-GB" b="1" dirty="0">
                <a:solidFill>
                  <a:schemeClr val="tx1"/>
                </a:solidFill>
              </a:rPr>
              <a:t>Variadic functions have a variable number of parameters.</a:t>
            </a:r>
          </a:p>
          <a:p>
            <a:r>
              <a:rPr lang="en-GB" dirty="0">
                <a:solidFill>
                  <a:schemeClr val="tx1"/>
                </a:solidFill>
              </a:rPr>
              <a:t>They can be collected into a tuple with a * prefix.</a:t>
            </a: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a:p>
            <a:pPr marL="0" indent="0">
              <a:buNone/>
            </a:pPr>
            <a:endParaRPr lang="en-GB" dirty="0">
              <a:solidFill>
                <a:schemeClr val="tx1"/>
              </a:solidFill>
            </a:endParaRPr>
          </a:p>
        </p:txBody>
      </p:sp>
      <p:sp>
        <p:nvSpPr>
          <p:cNvPr id="8" name="Text Box 13"/>
          <p:cNvSpPr txBox="1">
            <a:spLocks noChangeArrowheads="1"/>
          </p:cNvSpPr>
          <p:nvPr/>
        </p:nvSpPr>
        <p:spPr bwMode="auto">
          <a:xfrm>
            <a:off x="809993" y="2426273"/>
            <a:ext cx="2959368" cy="1323439"/>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 b, c):</a:t>
            </a:r>
          </a:p>
          <a:p>
            <a:pPr>
              <a:spcBef>
                <a:spcPct val="0"/>
              </a:spcBef>
            </a:pPr>
            <a:r>
              <a:rPr lang="en-GB" sz="1800" dirty="0">
                <a:solidFill>
                  <a:schemeClr val="bg1"/>
                </a:solidFill>
                <a:latin typeface="Consolas" panose="020B0609020204030204" pitchFamily="49" charset="0"/>
              </a:rPr>
              <a:t>    print(a, b, c) </a:t>
            </a:r>
          </a:p>
          <a:p>
            <a:pPr>
              <a:spcBef>
                <a:spcPct val="0"/>
              </a:spcBef>
            </a:pPr>
            <a:r>
              <a:rPr lang="en-GB" sz="800" dirty="0">
                <a:solidFill>
                  <a:schemeClr val="bg1"/>
                </a:solidFill>
                <a:latin typeface="Consolas" panose="020B0609020204030204" pitchFamily="49" charset="0"/>
              </a:rPr>
              <a:t>    </a:t>
            </a:r>
          </a:p>
          <a:p>
            <a:pPr>
              <a:spcBef>
                <a:spcPct val="0"/>
              </a:spcBef>
            </a:pPr>
            <a:r>
              <a:rPr lang="en-GB" sz="1800" b="1" dirty="0" err="1">
                <a:solidFill>
                  <a:schemeClr val="accent1"/>
                </a:solidFill>
                <a:latin typeface="Consolas" panose="020B0609020204030204" pitchFamily="49" charset="0"/>
              </a:rPr>
              <a:t>mytup</a:t>
            </a:r>
            <a:r>
              <a:rPr lang="en-GB" sz="1800" dirty="0">
                <a:solidFill>
                  <a:schemeClr val="bg1"/>
                </a:solidFill>
                <a:latin typeface="Consolas" panose="020B0609020204030204" pitchFamily="49" charset="0"/>
              </a:rPr>
              <a:t> = 23, 45, 67</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a:t>
            </a:r>
            <a:r>
              <a:rPr lang="en-GB" sz="1800" b="1" dirty="0" err="1">
                <a:solidFill>
                  <a:schemeClr val="accent1"/>
                </a:solidFill>
                <a:latin typeface="Consolas" panose="020B0609020204030204" pitchFamily="49" charset="0"/>
              </a:rPr>
              <a:t>mytup</a:t>
            </a:r>
            <a:r>
              <a:rPr lang="en-GB" sz="1800" dirty="0">
                <a:solidFill>
                  <a:schemeClr val="bg1"/>
                </a:solidFill>
                <a:latin typeface="Consolas" panose="020B0609020204030204" pitchFamily="49" charset="0"/>
              </a:rPr>
              <a:t>)</a:t>
            </a:r>
          </a:p>
        </p:txBody>
      </p:sp>
      <p:sp>
        <p:nvSpPr>
          <p:cNvPr id="9" name="Text Box 7"/>
          <p:cNvSpPr txBox="1">
            <a:spLocks noChangeArrowheads="1"/>
          </p:cNvSpPr>
          <p:nvPr/>
        </p:nvSpPr>
        <p:spPr bwMode="auto">
          <a:xfrm>
            <a:off x="3769361" y="3379825"/>
            <a:ext cx="1291086" cy="36988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rPr>
              <a:t>23 45 67</a:t>
            </a:r>
          </a:p>
        </p:txBody>
      </p:sp>
      <p:sp>
        <p:nvSpPr>
          <p:cNvPr id="9222" name="Text Box 13"/>
          <p:cNvSpPr txBox="1">
            <a:spLocks noChangeArrowheads="1"/>
          </p:cNvSpPr>
          <p:nvPr/>
        </p:nvSpPr>
        <p:spPr bwMode="auto">
          <a:xfrm>
            <a:off x="809993" y="4711768"/>
            <a:ext cx="6454408" cy="1046163"/>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def </a:t>
            </a: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err="1">
                <a:solidFill>
                  <a:schemeClr val="accent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dirty="0">
                <a:solidFill>
                  <a:schemeClr val="accent2"/>
                </a:solidFill>
                <a:latin typeface="Consolas" panose="020B0609020204030204" pitchFamily="49" charset="0"/>
              </a:rPr>
              <a:t>*files</a:t>
            </a:r>
            <a:r>
              <a:rPr lang="en-GB" sz="1800" dirty="0">
                <a:solidFill>
                  <a:schemeClr val="bg1"/>
                </a:solidFill>
                <a:latin typeface="Consolas" panose="020B0609020204030204" pitchFamily="49" charset="0"/>
              </a:rPr>
              <a:t>):</a:t>
            </a:r>
          </a:p>
          <a:p>
            <a:r>
              <a:rPr lang="en-GB" sz="1800" dirty="0">
                <a:solidFill>
                  <a:schemeClr val="bg1"/>
                </a:solidFill>
                <a:latin typeface="Consolas" panose="020B0609020204030204" pitchFamily="49" charset="0"/>
              </a:rPr>
              <a:t>    print('</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a:t>
            </a:r>
            <a:r>
              <a:rPr lang="en-GB" sz="1800" dirty="0" err="1">
                <a:solidFill>
                  <a:schemeClr val="bg1"/>
                </a:solidFill>
                <a:latin typeface="Consolas" panose="020B0609020204030204" pitchFamily="49" charset="0"/>
              </a:rPr>
              <a:t>dir</a:t>
            </a:r>
            <a:r>
              <a:rPr lang="en-GB" sz="1800" dirty="0">
                <a:solidFill>
                  <a:schemeClr val="bg1"/>
                </a:solidFill>
                <a:latin typeface="Consolas" panose="020B0609020204030204" pitchFamily="49" charset="0"/>
              </a:rPr>
              <a:t>, 'files:', files) </a:t>
            </a:r>
          </a:p>
          <a:p>
            <a:pPr>
              <a:spcBef>
                <a:spcPct val="0"/>
              </a:spcBef>
            </a:pPr>
            <a:r>
              <a:rPr lang="en-GB" sz="800" dirty="0">
                <a:solidFill>
                  <a:schemeClr val="bg1"/>
                </a:solidFill>
                <a:latin typeface="Consolas" panose="020B0609020204030204" pitchFamily="49" charset="0"/>
              </a:rPr>
              <a:t>    </a:t>
            </a:r>
          </a:p>
          <a:p>
            <a:pPr>
              <a:spcBef>
                <a:spcPct val="0"/>
              </a:spcBef>
            </a:pPr>
            <a:r>
              <a:rPr lang="en-GB" sz="1800" dirty="0" err="1">
                <a:solidFill>
                  <a:schemeClr val="bg1"/>
                </a:solidFill>
                <a:latin typeface="Consolas" panose="020B0609020204030204" pitchFamily="49" charset="0"/>
              </a:rPr>
              <a:t>my_func</a:t>
            </a:r>
            <a:r>
              <a:rPr lang="en-GB" sz="1800" dirty="0">
                <a:solidFill>
                  <a:schemeClr val="bg1"/>
                </a:solidFill>
                <a:latin typeface="Consolas" panose="020B0609020204030204" pitchFamily="49" charset="0"/>
              </a:rPr>
              <a:t>(</a:t>
            </a:r>
            <a:r>
              <a:rPr lang="en-GB" sz="1800" b="1" dirty="0">
                <a:solidFill>
                  <a:schemeClr val="accent1"/>
                </a:solidFill>
                <a:latin typeface="Consolas" panose="020B0609020204030204" pitchFamily="49" charset="0"/>
              </a:rPr>
              <a:t>'c:/stuff'</a:t>
            </a:r>
            <a:r>
              <a:rPr lang="en-GB" sz="1800" dirty="0">
                <a:solidFill>
                  <a:schemeClr val="bg1"/>
                </a:solidFill>
                <a:latin typeface="Consolas" panose="020B0609020204030204" pitchFamily="49" charset="0"/>
              </a:rPr>
              <a:t>, </a:t>
            </a:r>
            <a:r>
              <a:rPr lang="en-GB" sz="1800" b="1" dirty="0">
                <a:solidFill>
                  <a:schemeClr val="accent2"/>
                </a:solidFill>
                <a:latin typeface="Consolas" panose="020B0609020204030204" pitchFamily="49" charset="0"/>
              </a:rPr>
              <a:t>'f1.txt', 'f2.txt', 'f3.txt'</a:t>
            </a:r>
            <a:r>
              <a:rPr lang="en-GB" sz="1800" dirty="0">
                <a:solidFill>
                  <a:schemeClr val="bg1"/>
                </a:solidFill>
                <a:latin typeface="Consolas" panose="020B0609020204030204" pitchFamily="49" charset="0"/>
              </a:rPr>
              <a:t>)</a:t>
            </a:r>
          </a:p>
        </p:txBody>
      </p:sp>
      <p:sp>
        <p:nvSpPr>
          <p:cNvPr id="9223" name="Text Box 7"/>
          <p:cNvSpPr txBox="1">
            <a:spLocks noChangeArrowheads="1"/>
          </p:cNvSpPr>
          <p:nvPr/>
        </p:nvSpPr>
        <p:spPr bwMode="auto">
          <a:xfrm>
            <a:off x="809993" y="5757931"/>
            <a:ext cx="7022008" cy="36988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nsolas" panose="020B0609020204030204" pitchFamily="49" charset="0"/>
              </a:rPr>
              <a:t>dir</a:t>
            </a:r>
            <a:r>
              <a:rPr lang="en-GB" sz="1800" dirty="0">
                <a:latin typeface="Consolas" panose="020B0609020204030204" pitchFamily="49" charset="0"/>
              </a:rPr>
              <a:t>: 'c:/stuff', files: ('f1.txt', 'f2.txt', 'f3.txt')</a:t>
            </a:r>
          </a:p>
        </p:txBody>
      </p:sp>
      <p:sp>
        <p:nvSpPr>
          <p:cNvPr id="2" name="Slide Number Placeholder 1">
            <a:extLst>
              <a:ext uri="{FF2B5EF4-FFF2-40B4-BE49-F238E27FC236}">
                <a16:creationId xmlns:a16="http://schemas.microsoft.com/office/drawing/2014/main" id="{795E84CB-B1B6-589E-C25B-EDDED6514664}"/>
              </a:ext>
            </a:extLst>
          </p:cNvPr>
          <p:cNvSpPr>
            <a:spLocks noGrp="1"/>
          </p:cNvSpPr>
          <p:nvPr>
            <p:ph type="sldNum" sz="quarter" idx="12"/>
          </p:nvPr>
        </p:nvSpPr>
        <p:spPr/>
        <p:txBody>
          <a:bodyPr/>
          <a:lstStyle/>
          <a:p>
            <a:fld id="{EF892D59-8F09-EF4B-AD6D-DA609442F868}" type="slidenum">
              <a:rPr lang="en-GB" smtClean="0"/>
              <a:pPr/>
              <a:t>8</a:t>
            </a:fld>
            <a:endParaRPr lang="en-GB" dirty="0"/>
          </a:p>
        </p:txBody>
      </p:sp>
    </p:spTree>
    <p:extLst>
      <p:ext uri="{BB962C8B-B14F-4D97-AF65-F5344CB8AC3E}">
        <p14:creationId xmlns:p14="http://schemas.microsoft.com/office/powerpoint/2010/main" val="29571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Keyword parameters</a:t>
            </a:r>
          </a:p>
        </p:txBody>
      </p:sp>
      <p:sp>
        <p:nvSpPr>
          <p:cNvPr id="11267" name="Rectangle 3"/>
          <p:cNvSpPr>
            <a:spLocks noGrp="1" noChangeArrowheads="1"/>
          </p:cNvSpPr>
          <p:nvPr>
            <p:ph sz="quarter" idx="4"/>
          </p:nvPr>
        </p:nvSpPr>
        <p:spPr/>
        <p:txBody>
          <a:bodyPr/>
          <a:lstStyle/>
          <a:p>
            <a:pPr marL="0" lvl="2" indent="0">
              <a:buFontTx/>
              <a:buNone/>
            </a:pPr>
            <a:r>
              <a:rPr lang="en-GB" b="1" dirty="0"/>
              <a:t>Named parameters just look like the key-value pairs of a dictionary.</a:t>
            </a:r>
          </a:p>
          <a:p>
            <a:pPr marL="285750" lvl="2" indent="-285750"/>
            <a:r>
              <a:rPr lang="en-GB" dirty="0"/>
              <a:t>Because that is what they are.</a:t>
            </a:r>
          </a:p>
          <a:p>
            <a:pPr marL="0" lvl="2" indent="0">
              <a:buFontTx/>
              <a:buNone/>
            </a:pPr>
            <a:r>
              <a:rPr lang="en-GB" b="1" dirty="0"/>
              <a:t>Prefix a parameter with ** to indicate a dictionary.</a:t>
            </a:r>
          </a:p>
          <a:p>
            <a:pPr marL="285750" lvl="2" indent="-285750"/>
            <a:r>
              <a:rPr lang="en-GB" dirty="0"/>
              <a:t>Since a dictionary is unordered, then so are the parameters.</a:t>
            </a:r>
          </a:p>
          <a:p>
            <a:pPr marL="285750" lvl="2" indent="-285750"/>
            <a:r>
              <a:rPr lang="en-GB" dirty="0"/>
              <a:t>May only come at the end of a parameter list.</a:t>
            </a:r>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r>
              <a:rPr lang="en-GB" b="1" dirty="0"/>
              <a:t>Use ** to unpack caller's parameters from a dictionary.</a:t>
            </a:r>
          </a:p>
          <a:p>
            <a:pPr marL="0" lvl="2" indent="0">
              <a:buFontTx/>
              <a:buNone/>
            </a:pPr>
            <a:endParaRPr lang="en-GB" dirty="0"/>
          </a:p>
          <a:p>
            <a:pPr marL="0" lvl="2" indent="0">
              <a:buFontTx/>
              <a:buNone/>
            </a:pPr>
            <a:endParaRPr lang="en-GB" dirty="0"/>
          </a:p>
          <a:p>
            <a:pPr marL="0" lvl="2" indent="0">
              <a:buFontTx/>
              <a:buNone/>
            </a:pPr>
            <a:endParaRPr lang="en-GB" dirty="0"/>
          </a:p>
          <a:p>
            <a:pPr marL="0" lvl="2" indent="0">
              <a:buFontTx/>
              <a:buNone/>
            </a:pPr>
            <a:endParaRPr lang="en-GB" dirty="0"/>
          </a:p>
        </p:txBody>
      </p:sp>
      <p:sp>
        <p:nvSpPr>
          <p:cNvPr id="11269" name="Text Box 8"/>
          <p:cNvSpPr txBox="1">
            <a:spLocks noChangeArrowheads="1"/>
          </p:cNvSpPr>
          <p:nvPr/>
        </p:nvSpPr>
        <p:spPr bwMode="auto">
          <a:xfrm>
            <a:off x="792701" y="3327930"/>
            <a:ext cx="6725699" cy="1046440"/>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cs typeface="Courier New" panose="02070309020205020404" pitchFamily="49" charset="0"/>
              </a:rPr>
              <a:t>def </a:t>
            </a: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a:solidFill>
                  <a:schemeClr val="accent1"/>
                </a:solidFill>
                <a:latin typeface="Consolas" panose="020B0609020204030204" pitchFamily="49" charset="0"/>
                <a:cs typeface="Courier New" panose="02070309020205020404" pitchFamily="49" charset="0"/>
              </a:rPr>
              <a:t>**</a:t>
            </a:r>
            <a:r>
              <a:rPr lang="en-GB" sz="1800" b="1" dirty="0" err="1">
                <a:solidFill>
                  <a:schemeClr val="accent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r>
              <a:rPr lang="en-GB" sz="1800" dirty="0">
                <a:solidFill>
                  <a:schemeClr val="bg1"/>
                </a:solidFill>
                <a:latin typeface="Consolas" panose="020B0609020204030204" pitchFamily="49" charset="0"/>
                <a:cs typeface="Courier New" panose="02070309020205020404" pitchFamily="49" charset="0"/>
              </a:rPr>
              <a:t>   print(</a:t>
            </a:r>
            <a:r>
              <a:rPr lang="en-GB" sz="1800" dirty="0" err="1">
                <a:solidFill>
                  <a:schemeClr val="bg1"/>
                </a:solidFill>
                <a:latin typeface="Consolas" panose="020B0609020204030204" pitchFamily="49" charset="0"/>
                <a:cs typeface="Courier New" panose="02070309020205020404" pitchFamily="49" charset="0"/>
              </a:rPr>
              <a:t>kwargs</a:t>
            </a:r>
            <a:r>
              <a:rPr lang="en-GB" sz="1800" dirty="0">
                <a:solidFill>
                  <a:schemeClr val="bg1"/>
                </a:solidFill>
                <a:latin typeface="Consolas" panose="020B0609020204030204" pitchFamily="49" charset="0"/>
                <a:cs typeface="Courier New" panose="02070309020205020404" pitchFamily="49" charset="0"/>
              </a:rPr>
              <a:t>)</a:t>
            </a:r>
          </a:p>
          <a:p>
            <a:pPr>
              <a:spcBef>
                <a:spcPct val="0"/>
              </a:spcBef>
            </a:pPr>
            <a:endParaRPr lang="en-GB" sz="800" dirty="0">
              <a:solidFill>
                <a:schemeClr val="bg1"/>
              </a:solidFill>
              <a:latin typeface="Consolas" panose="020B0609020204030204" pitchFamily="49" charset="0"/>
              <a:cs typeface="Courier New" panose="02070309020205020404" pitchFamily="49" charset="0"/>
            </a:endParaRP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b="1" dirty="0" err="1">
                <a:solidFill>
                  <a:schemeClr val="accent2"/>
                </a:solidFill>
                <a:latin typeface="Consolas" panose="020B0609020204030204" pitchFamily="49" charset="0"/>
                <a:cs typeface="Courier New" panose="02070309020205020404" pitchFamily="49" charset="0"/>
              </a:rPr>
              <a:t>vatpc</a:t>
            </a:r>
            <a:r>
              <a:rPr lang="en-GB" sz="1800" b="1" dirty="0">
                <a:solidFill>
                  <a:schemeClr val="accent2"/>
                </a:solidFill>
                <a:latin typeface="Consolas" panose="020B0609020204030204" pitchFamily="49" charset="0"/>
                <a:cs typeface="Courier New" panose="02070309020205020404" pitchFamily="49" charset="0"/>
              </a:rPr>
              <a:t>=15</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3"/>
                </a:solidFill>
                <a:latin typeface="Consolas" panose="020B0609020204030204" pitchFamily="49" charset="0"/>
                <a:cs typeface="Courier New" panose="02070309020205020404" pitchFamily="49" charset="0"/>
              </a:rPr>
              <a:t>gross=9.55</a:t>
            </a:r>
            <a:r>
              <a:rPr lang="en-GB" sz="1800" dirty="0">
                <a:solidFill>
                  <a:schemeClr val="bg1"/>
                </a:solidFill>
                <a:latin typeface="Consolas" panose="020B0609020204030204" pitchFamily="49" charset="0"/>
                <a:cs typeface="Courier New" panose="02070309020205020404" pitchFamily="49" charset="0"/>
              </a:rPr>
              <a:t>, </a:t>
            </a:r>
            <a:r>
              <a:rPr lang="en-GB" sz="1800" b="1" dirty="0">
                <a:solidFill>
                  <a:schemeClr val="accent4"/>
                </a:solidFill>
                <a:latin typeface="Consolas" panose="020B0609020204030204" pitchFamily="49" charset="0"/>
                <a:cs typeface="Courier New" panose="02070309020205020404" pitchFamily="49" charset="0"/>
              </a:rPr>
              <a:t>message='Summary'</a:t>
            </a:r>
            <a:r>
              <a:rPr lang="en-GB" sz="1800" dirty="0">
                <a:solidFill>
                  <a:schemeClr val="bg1"/>
                </a:solidFill>
                <a:latin typeface="Consolas" panose="020B0609020204030204" pitchFamily="49" charset="0"/>
                <a:cs typeface="Courier New" panose="02070309020205020404" pitchFamily="49" charset="0"/>
              </a:rPr>
              <a:t>)</a:t>
            </a:r>
          </a:p>
        </p:txBody>
      </p:sp>
      <p:sp>
        <p:nvSpPr>
          <p:cNvPr id="11268" name="Text Box 7"/>
          <p:cNvSpPr txBox="1">
            <a:spLocks noChangeArrowheads="1"/>
          </p:cNvSpPr>
          <p:nvPr/>
        </p:nvSpPr>
        <p:spPr bwMode="auto">
          <a:xfrm>
            <a:off x="991712" y="4378967"/>
            <a:ext cx="6516528" cy="36933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nsolas" panose="020B0609020204030204" pitchFamily="49" charset="0"/>
                <a:cs typeface="Courier New" panose="02070309020205020404" pitchFamily="49" charset="0"/>
              </a:rPr>
              <a:t>{'gross': 9.55, 'message': 'Summary', '</a:t>
            </a:r>
            <a:r>
              <a:rPr lang="en-GB" sz="1800" dirty="0" err="1">
                <a:latin typeface="Consolas" panose="020B0609020204030204" pitchFamily="49" charset="0"/>
                <a:cs typeface="Courier New" panose="02070309020205020404" pitchFamily="49" charset="0"/>
              </a:rPr>
              <a:t>vatpc</a:t>
            </a:r>
            <a:r>
              <a:rPr lang="en-GB" sz="1800" dirty="0">
                <a:latin typeface="Consolas" panose="020B0609020204030204" pitchFamily="49" charset="0"/>
                <a:cs typeface="Courier New" panose="02070309020205020404" pitchFamily="49" charset="0"/>
              </a:rPr>
              <a:t>': 15}</a:t>
            </a:r>
          </a:p>
        </p:txBody>
      </p:sp>
      <p:sp>
        <p:nvSpPr>
          <p:cNvPr id="11270" name="TextBox 7"/>
          <p:cNvSpPr txBox="1">
            <a:spLocks noChangeArrowheads="1"/>
          </p:cNvSpPr>
          <p:nvPr/>
        </p:nvSpPr>
        <p:spPr bwMode="auto">
          <a:xfrm>
            <a:off x="792701" y="5512213"/>
            <a:ext cx="7276351" cy="646331"/>
          </a:xfrm>
          <a:prstGeom prst="rect">
            <a:avLst/>
          </a:prstGeom>
          <a:solidFill>
            <a:schemeClr val="tx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 = </a:t>
            </a:r>
            <a:r>
              <a:rPr lang="en-GB" sz="1800" dirty="0" err="1">
                <a:solidFill>
                  <a:schemeClr val="bg1"/>
                </a:solidFill>
                <a:latin typeface="Consolas" panose="020B0609020204030204" pitchFamily="49" charset="0"/>
                <a:cs typeface="Courier New" panose="02070309020205020404" pitchFamily="49" charset="0"/>
              </a:rPr>
              <a:t>dict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vatpc</a:t>
            </a:r>
            <a:r>
              <a:rPr lang="en-GB" sz="1800" dirty="0">
                <a:solidFill>
                  <a:schemeClr val="bg1"/>
                </a:solidFill>
                <a:latin typeface="Consolas" panose="020B0609020204030204" pitchFamily="49" charset="0"/>
                <a:cs typeface="Courier New" panose="02070309020205020404" pitchFamily="49" charset="0"/>
              </a:rPr>
              <a:t>=15, gross=9.55, message='Summary')</a:t>
            </a:r>
          </a:p>
          <a:p>
            <a:pPr>
              <a:spcBef>
                <a:spcPct val="0"/>
              </a:spcBef>
            </a:pPr>
            <a:r>
              <a:rPr lang="en-GB" sz="1800" dirty="0" err="1">
                <a:solidFill>
                  <a:schemeClr val="bg1"/>
                </a:solidFill>
                <a:latin typeface="Consolas" panose="020B0609020204030204" pitchFamily="49" charset="0"/>
                <a:cs typeface="Courier New" panose="02070309020205020404" pitchFamily="49" charset="0"/>
              </a:rPr>
              <a:t>print_vat</a:t>
            </a:r>
            <a:r>
              <a:rPr lang="en-GB" sz="1800" dirty="0">
                <a:solidFill>
                  <a:schemeClr val="bg1"/>
                </a:solidFill>
                <a:latin typeface="Consolas" panose="020B0609020204030204" pitchFamily="49" charset="0"/>
                <a:cs typeface="Courier New" panose="02070309020205020404" pitchFamily="49" charset="0"/>
              </a:rPr>
              <a:t>(**</a:t>
            </a:r>
            <a:r>
              <a:rPr lang="en-GB" sz="1800" dirty="0" err="1">
                <a:solidFill>
                  <a:schemeClr val="bg1"/>
                </a:solidFill>
                <a:latin typeface="Consolas" panose="020B0609020204030204" pitchFamily="49" charset="0"/>
                <a:cs typeface="Courier New" panose="02070309020205020404" pitchFamily="49" charset="0"/>
              </a:rPr>
              <a:t>argsdict</a:t>
            </a:r>
            <a:r>
              <a:rPr lang="en-GB" sz="1800" dirty="0">
                <a:solidFill>
                  <a:schemeClr val="bg1"/>
                </a:solidFill>
                <a:latin typeface="Consolas" panose="020B0609020204030204" pitchFamily="49" charset="0"/>
                <a:cs typeface="Courier New" panose="02070309020205020404" pitchFamily="49" charset="0"/>
              </a:rPr>
              <a:t>)</a:t>
            </a:r>
          </a:p>
        </p:txBody>
      </p:sp>
      <p:sp>
        <p:nvSpPr>
          <p:cNvPr id="2" name="Slide Number Placeholder 1">
            <a:extLst>
              <a:ext uri="{FF2B5EF4-FFF2-40B4-BE49-F238E27FC236}">
                <a16:creationId xmlns:a16="http://schemas.microsoft.com/office/drawing/2014/main" id="{89DEEEF9-D184-52FD-A1A9-7F0C2CA6C25C}"/>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3" name="TextBox 2">
            <a:extLst>
              <a:ext uri="{FF2B5EF4-FFF2-40B4-BE49-F238E27FC236}">
                <a16:creationId xmlns:a16="http://schemas.microsoft.com/office/drawing/2014/main" id="{898383EF-CA46-AF7C-0CB0-1CE8329AE9FB}"/>
              </a:ext>
            </a:extLst>
          </p:cNvPr>
          <p:cNvSpPr txBox="1"/>
          <p:nvPr/>
        </p:nvSpPr>
        <p:spPr>
          <a:xfrm>
            <a:off x="8174736" y="3180420"/>
            <a:ext cx="2406904"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Capture parameters in a dictionary</a:t>
            </a:r>
          </a:p>
        </p:txBody>
      </p:sp>
      <p:sp>
        <p:nvSpPr>
          <p:cNvPr id="4" name="Line 11">
            <a:extLst>
              <a:ext uri="{FF2B5EF4-FFF2-40B4-BE49-F238E27FC236}">
                <a16:creationId xmlns:a16="http://schemas.microsoft.com/office/drawing/2014/main" id="{0E286854-9142-5854-7A0A-F939B9946989}"/>
              </a:ext>
            </a:extLst>
          </p:cNvPr>
          <p:cNvSpPr>
            <a:spLocks noChangeShapeType="1"/>
          </p:cNvSpPr>
          <p:nvPr/>
        </p:nvSpPr>
        <p:spPr bwMode="auto">
          <a:xfrm flipH="1" flipV="1">
            <a:off x="3881120" y="3530600"/>
            <a:ext cx="4293616" cy="11176"/>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5" name="Rectangle: Rounded Corners 4">
            <a:extLst>
              <a:ext uri="{FF2B5EF4-FFF2-40B4-BE49-F238E27FC236}">
                <a16:creationId xmlns:a16="http://schemas.microsoft.com/office/drawing/2014/main" id="{55DA2DDD-1518-01B2-74E3-58C8AB99CE52}"/>
              </a:ext>
            </a:extLst>
          </p:cNvPr>
          <p:cNvSpPr/>
          <p:nvPr/>
        </p:nvSpPr>
        <p:spPr>
          <a:xfrm>
            <a:off x="2612646" y="3360523"/>
            <a:ext cx="1034793"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44E75C6-B861-8860-3638-5B70A5C183ED}"/>
              </a:ext>
            </a:extLst>
          </p:cNvPr>
          <p:cNvSpPr txBox="1"/>
          <p:nvPr/>
        </p:nvSpPr>
        <p:spPr>
          <a:xfrm>
            <a:off x="8174736" y="3950342"/>
            <a:ext cx="2406904" cy="646331"/>
          </a:xfrm>
          <a:prstGeom prst="rect">
            <a:avLst/>
          </a:prstGeom>
          <a:solidFill>
            <a:schemeClr val="accent4">
              <a:lumMod val="40000"/>
              <a:lumOff val="60000"/>
            </a:schemeClr>
          </a:solidFill>
          <a:ln>
            <a:solidFill>
              <a:schemeClr val="accent1">
                <a:lumMod val="40000"/>
                <a:lumOff val="60000"/>
              </a:schemeClr>
            </a:solidFill>
          </a:ln>
        </p:spPr>
        <p:txBody>
          <a:bodyPr wrap="square" rtlCol="0">
            <a:spAutoFit/>
          </a:bodyPr>
          <a:lstStyle/>
          <a:p>
            <a:r>
              <a:rPr lang="en-GB" dirty="0"/>
              <a:t>Named parameters passing must be used</a:t>
            </a:r>
          </a:p>
        </p:txBody>
      </p:sp>
      <p:sp>
        <p:nvSpPr>
          <p:cNvPr id="7" name="Line 11">
            <a:extLst>
              <a:ext uri="{FF2B5EF4-FFF2-40B4-BE49-F238E27FC236}">
                <a16:creationId xmlns:a16="http://schemas.microsoft.com/office/drawing/2014/main" id="{1827DE39-C5B7-7D3E-1CEE-B948E27FB72D}"/>
              </a:ext>
            </a:extLst>
          </p:cNvPr>
          <p:cNvSpPr>
            <a:spLocks noChangeShapeType="1"/>
          </p:cNvSpPr>
          <p:nvPr/>
        </p:nvSpPr>
        <p:spPr bwMode="auto">
          <a:xfrm flipH="1">
            <a:off x="7167880" y="4200678"/>
            <a:ext cx="1006856" cy="2"/>
          </a:xfrm>
          <a:prstGeom prst="line">
            <a:avLst/>
          </a:prstGeom>
          <a:noFill/>
          <a:ln w="19050">
            <a:solidFill>
              <a:schemeClr val="accent4">
                <a:lumMod val="60000"/>
                <a:lumOff val="40000"/>
              </a:schemeClr>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8" name="Rectangle: Rounded Corners 7">
            <a:extLst>
              <a:ext uri="{FF2B5EF4-FFF2-40B4-BE49-F238E27FC236}">
                <a16:creationId xmlns:a16="http://schemas.microsoft.com/office/drawing/2014/main" id="{E908A880-30DD-46EE-DC33-19E00EB03DC3}"/>
              </a:ext>
            </a:extLst>
          </p:cNvPr>
          <p:cNvSpPr/>
          <p:nvPr/>
        </p:nvSpPr>
        <p:spPr>
          <a:xfrm>
            <a:off x="2095249" y="4013716"/>
            <a:ext cx="4951727" cy="327483"/>
          </a:xfrm>
          <a:prstGeom prst="roundRect">
            <a:avLst/>
          </a:prstGeom>
          <a:noFill/>
          <a:ln w="254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111360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21254</TotalTime>
  <Words>5602</Words>
  <Application>Microsoft Office PowerPoint</Application>
  <PresentationFormat>Widescreen</PresentationFormat>
  <Paragraphs>618</Paragraphs>
  <Slides>26</Slides>
  <Notes>26</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26</vt:i4>
      </vt:variant>
    </vt:vector>
  </HeadingPairs>
  <TitlesOfParts>
    <vt:vector size="53" baseType="lpstr">
      <vt:lpstr>Arial</vt:lpstr>
      <vt:lpstr>Calibri</vt:lpstr>
      <vt:lpstr>Figtree Light</vt:lpstr>
      <vt:lpstr>Aptos</vt:lpstr>
      <vt:lpstr>Montserrat</vt:lpstr>
      <vt:lpstr>Figtree</vt:lpstr>
      <vt:lpstr>Consolas</vt:lpstr>
      <vt:lpstr>Courier New</vt:lpstr>
      <vt:lpstr>Montserrat Black</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8 - Functions</vt:lpstr>
      <vt:lpstr>PowerPoint Presentation</vt:lpstr>
      <vt:lpstr>Python functions</vt:lpstr>
      <vt:lpstr>Function parameters </vt:lpstr>
      <vt:lpstr>Assigning default values to parameters </vt:lpstr>
      <vt:lpstr>Passing parameters - Review</vt:lpstr>
      <vt:lpstr>Enforcing named parameters</vt:lpstr>
      <vt:lpstr>Unpacking and variadic functions</vt:lpstr>
      <vt:lpstr>Keyword parameters</vt:lpstr>
      <vt:lpstr>Returning objects from a function </vt:lpstr>
      <vt:lpstr>Function annotations</vt:lpstr>
      <vt:lpstr>Variables in functions</vt:lpstr>
      <vt:lpstr>Nested functions</vt:lpstr>
      <vt:lpstr>Variables in nested functions</vt:lpstr>
      <vt:lpstr>Function documentation</vt:lpstr>
      <vt:lpstr>Lambda functions</vt:lpstr>
      <vt:lpstr>Lambda as a sort key</vt:lpstr>
      <vt:lpstr>Lambda in re.sub</vt:lpstr>
      <vt:lpstr>Review Questions</vt:lpstr>
      <vt:lpstr>Review Questions</vt:lpstr>
      <vt:lpstr>Review Questions</vt:lpstr>
      <vt:lpstr>Review Questions</vt:lpstr>
      <vt:lpstr>Summary</vt:lpstr>
      <vt:lpstr>More on keyword parameters</vt:lpstr>
      <vt:lpstr>Function attributes</vt:lpstr>
      <vt:lpstr>Function annotation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48</cp:revision>
  <dcterms:created xsi:type="dcterms:W3CDTF">2024-06-24T11:44:08Z</dcterms:created>
  <dcterms:modified xsi:type="dcterms:W3CDTF">2025-10-29T18:23:54Z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